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89" r:id="rId2"/>
    <p:sldId id="286" r:id="rId3"/>
    <p:sldId id="287" r:id="rId4"/>
    <p:sldId id="290" r:id="rId5"/>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55" autoAdjust="0"/>
    <p:restoredTop sz="96548" autoAdjust="0"/>
  </p:normalViewPr>
  <p:slideViewPr>
    <p:cSldViewPr snapToGrid="0">
      <p:cViewPr varScale="1">
        <p:scale>
          <a:sx n="77" d="100"/>
          <a:sy n="77" d="100"/>
        </p:scale>
        <p:origin x="2468" y="4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A15B2C2-C2E8-443C-8BCD-D41CAE0ED780}" type="datetimeFigureOut">
              <a:rPr kumimoji="1" lang="ja-JP" altLang="en-US" smtClean="0"/>
              <a:t>2022/5/8</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73ED3B-0596-4534-9716-11E4B25DEC5F}" type="slidenum">
              <a:rPr kumimoji="1" lang="ja-JP" altLang="en-US" smtClean="0"/>
              <a:t>3</a:t>
            </a:fld>
            <a:endParaRPr kumimoji="1" lang="ja-JP" altLang="en-US"/>
          </a:p>
        </p:txBody>
      </p:sp>
    </p:spTree>
    <p:extLst>
      <p:ext uri="{BB962C8B-B14F-4D97-AF65-F5344CB8AC3E}">
        <p14:creationId xmlns:p14="http://schemas.microsoft.com/office/powerpoint/2010/main" val="4375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2022/5/8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2022/5/8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2022/5/8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2022/5/8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2022/5/8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2022/5/8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2022/5/8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107274" y="1308384"/>
              <a:ext cx="5564747" cy="372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293614"/>
              <a:ext cx="765397"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開催</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概要</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196521" y="1330032"/>
              <a:ext cx="5383490" cy="431982"/>
            </a:xfrm>
            <a:prstGeom prst="rect">
              <a:avLst/>
            </a:prstGeom>
            <a:noFill/>
            <a:ln>
              <a:noFill/>
            </a:ln>
          </p:spPr>
          <p:txBody>
            <a:bodyPr wrap="square" rtlCol="0">
              <a:noAutofit/>
            </a:bodyPr>
            <a:lstStyle/>
            <a:p>
              <a:pPr lvl="0">
                <a:defRPr/>
              </a:pPr>
              <a:r>
                <a:rPr kumimoji="1" lang="ja-JP" altLang="en-US" sz="1600" b="1" dirty="0">
                  <a:latin typeface="メイリオ" panose="020B0604030504040204" pitchFamily="50" charset="-128"/>
                  <a:ea typeface="メイリオ" panose="020B0604030504040204" pitchFamily="50" charset="-128"/>
                </a:rPr>
                <a:t>本大会は、北陸</a:t>
              </a:r>
              <a:r>
                <a:rPr kumimoji="1" lang="en-US" altLang="ja-JP" sz="1600" b="1" dirty="0">
                  <a:latin typeface="メイリオ" panose="020B0604030504040204" pitchFamily="50" charset="-128"/>
                  <a:ea typeface="メイリオ" panose="020B0604030504040204" pitchFamily="50" charset="-128"/>
                </a:rPr>
                <a:t>3</a:t>
              </a:r>
              <a:r>
                <a:rPr kumimoji="1" lang="ja-JP" altLang="en-US" sz="1600" b="1" dirty="0">
                  <a:latin typeface="メイリオ" panose="020B0604030504040204" pitchFamily="50" charset="-128"/>
                  <a:ea typeface="メイリオ" panose="020B0604030504040204" pitchFamily="50" charset="-128"/>
                </a:rPr>
                <a:t>県スイミングクラブ協会加盟クラブの競技力向上を図るために行う対抗戦水泳大会である</a:t>
              </a:r>
              <a:endParaRPr kumimoji="1" lang="en-US" altLang="ja-JP" sz="1600" b="1" dirty="0">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 name="テキスト ボックス 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39" name="正方形/長方形 38"/>
          <p:cNvSpPr/>
          <p:nvPr/>
        </p:nvSpPr>
        <p:spPr>
          <a:xfrm>
            <a:off x="129073" y="2020797"/>
            <a:ext cx="6608092" cy="712584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41" name="グループ化 40"/>
          <p:cNvGrpSpPr/>
          <p:nvPr/>
        </p:nvGrpSpPr>
        <p:grpSpPr>
          <a:xfrm>
            <a:off x="172600" y="2846243"/>
            <a:ext cx="6821608" cy="712465"/>
            <a:chOff x="205684" y="2047413"/>
            <a:chExt cx="6821608" cy="899642"/>
          </a:xfrm>
        </p:grpSpPr>
        <p:sp>
          <p:nvSpPr>
            <p:cNvPr id="49" name="角丸四角形 48"/>
            <p:cNvSpPr/>
            <p:nvPr/>
          </p:nvSpPr>
          <p:spPr>
            <a:xfrm>
              <a:off x="205684" y="2047413"/>
              <a:ext cx="1355488" cy="884040"/>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開催日時</a:t>
              </a:r>
            </a:p>
          </p:txBody>
        </p:sp>
        <p:sp>
          <p:nvSpPr>
            <p:cNvPr id="50" name="角丸四角形 49"/>
            <p:cNvSpPr/>
            <p:nvPr/>
          </p:nvSpPr>
          <p:spPr>
            <a:xfrm>
              <a:off x="1686504" y="2066001"/>
              <a:ext cx="4985518" cy="88105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58" name="グループ化 57"/>
            <p:cNvGrpSpPr/>
            <p:nvPr/>
          </p:nvGrpSpPr>
          <p:grpSpPr>
            <a:xfrm>
              <a:off x="1605772" y="2212015"/>
              <a:ext cx="5421520" cy="388636"/>
              <a:chOff x="1605772" y="2178562"/>
              <a:chExt cx="5421520" cy="388636"/>
            </a:xfrm>
          </p:grpSpPr>
          <p:sp>
            <p:nvSpPr>
              <p:cNvPr id="59" name="テキスト ボックス 58"/>
              <p:cNvSpPr txBox="1"/>
              <p:nvPr/>
            </p:nvSpPr>
            <p:spPr>
              <a:xfrm>
                <a:off x="1605772" y="2178562"/>
                <a:ext cx="811601" cy="29751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令和</a:t>
                </a:r>
                <a:endParaRPr kumimoji="1" lang="en-US" altLang="ja-JP" sz="1600" b="1" dirty="0">
                  <a:latin typeface="メイリオ" panose="020B0604030504040204" pitchFamily="50" charset="-128"/>
                  <a:ea typeface="メイリオ" panose="020B0604030504040204" pitchFamily="50" charset="-128"/>
                </a:endParaRPr>
              </a:p>
            </p:txBody>
          </p:sp>
          <p:sp>
            <p:nvSpPr>
              <p:cNvPr id="62" name="テキスト ボックス 61"/>
              <p:cNvSpPr txBox="1"/>
              <p:nvPr/>
            </p:nvSpPr>
            <p:spPr>
              <a:xfrm>
                <a:off x="2205905" y="2178562"/>
                <a:ext cx="811601" cy="388635"/>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４年</a:t>
                </a:r>
                <a:endParaRPr kumimoji="1" lang="en-US" altLang="ja-JP" sz="1600" b="1" dirty="0">
                  <a:latin typeface="メイリオ" panose="020B0604030504040204" pitchFamily="50" charset="-128"/>
                  <a:ea typeface="メイリオ" panose="020B0604030504040204" pitchFamily="50" charset="-128"/>
                </a:endParaRPr>
              </a:p>
            </p:txBody>
          </p:sp>
          <p:sp>
            <p:nvSpPr>
              <p:cNvPr id="63" name="テキスト ボックス 62"/>
              <p:cNvSpPr txBox="1"/>
              <p:nvPr/>
            </p:nvSpPr>
            <p:spPr>
              <a:xfrm>
                <a:off x="2826317" y="2178562"/>
                <a:ext cx="811601" cy="388635"/>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５月</a:t>
                </a:r>
                <a:endParaRPr kumimoji="1" lang="en-US" altLang="ja-JP" sz="1600" b="1" dirty="0">
                  <a:latin typeface="メイリオ" panose="020B0604030504040204" pitchFamily="50" charset="-128"/>
                  <a:ea typeface="メイリオ" panose="020B0604030504040204" pitchFamily="50" charset="-128"/>
                </a:endParaRPr>
              </a:p>
            </p:txBody>
          </p:sp>
          <p:sp>
            <p:nvSpPr>
              <p:cNvPr id="67" name="テキスト ボックス 66"/>
              <p:cNvSpPr txBox="1"/>
              <p:nvPr/>
            </p:nvSpPr>
            <p:spPr>
              <a:xfrm>
                <a:off x="3361541" y="2178562"/>
                <a:ext cx="811601" cy="388635"/>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１５日</a:t>
                </a:r>
                <a:endParaRPr kumimoji="1" lang="en-US" altLang="ja-JP" sz="16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3890415" y="2178562"/>
                <a:ext cx="811601" cy="388635"/>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９時</a:t>
                </a:r>
                <a:endParaRPr kumimoji="1" lang="en-US" altLang="ja-JP" sz="1600" b="1" dirty="0">
                  <a:latin typeface="メイリオ" panose="020B0604030504040204" pitchFamily="50" charset="-128"/>
                  <a:ea typeface="メイリオ" panose="020B0604030504040204" pitchFamily="50" charset="-128"/>
                </a:endParaRPr>
              </a:p>
            </p:txBody>
          </p:sp>
          <p:sp>
            <p:nvSpPr>
              <p:cNvPr id="75" name="テキスト ボックス 74"/>
              <p:cNvSpPr txBox="1"/>
              <p:nvPr/>
            </p:nvSpPr>
            <p:spPr>
              <a:xfrm>
                <a:off x="4431989" y="2178562"/>
                <a:ext cx="1204792" cy="388636"/>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30</a:t>
                </a:r>
                <a:r>
                  <a:rPr kumimoji="1" lang="ja-JP" altLang="en-US" sz="1600" b="1" dirty="0">
                    <a:latin typeface="メイリオ" panose="020B0604030504040204" pitchFamily="50" charset="-128"/>
                    <a:ea typeface="メイリオ" panose="020B0604030504040204" pitchFamily="50" charset="-128"/>
                  </a:rPr>
                  <a:t>分　～</a:t>
                </a:r>
                <a:endParaRPr kumimoji="1" lang="en-US" altLang="ja-JP" sz="1600" b="1" dirty="0">
                  <a:latin typeface="メイリオ" panose="020B0604030504040204" pitchFamily="50" charset="-128"/>
                  <a:ea typeface="メイリオ" panose="020B0604030504040204" pitchFamily="50" charset="-128"/>
                </a:endParaRPr>
              </a:p>
            </p:txBody>
          </p:sp>
          <p:sp>
            <p:nvSpPr>
              <p:cNvPr id="76" name="テキスト ボックス 75"/>
              <p:cNvSpPr txBox="1"/>
              <p:nvPr/>
            </p:nvSpPr>
            <p:spPr>
              <a:xfrm>
                <a:off x="5822500" y="2178562"/>
                <a:ext cx="1204792" cy="388636"/>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00</a:t>
                </a:r>
                <a:r>
                  <a:rPr kumimoji="1" lang="ja-JP" altLang="en-US" sz="1600" b="1" dirty="0">
                    <a:latin typeface="メイリオ" panose="020B0604030504040204" pitchFamily="50" charset="-128"/>
                    <a:ea typeface="メイリオ" panose="020B0604030504040204" pitchFamily="50" charset="-128"/>
                  </a:rPr>
                  <a:t>分</a:t>
                </a:r>
                <a:endParaRPr kumimoji="1" lang="en-US" altLang="ja-JP" sz="1600" b="1" dirty="0">
                  <a:latin typeface="メイリオ" panose="020B0604030504040204" pitchFamily="50" charset="-128"/>
                  <a:ea typeface="メイリオ" panose="020B0604030504040204" pitchFamily="50" charset="-128"/>
                </a:endParaRPr>
              </a:p>
            </p:txBody>
          </p:sp>
          <p:sp>
            <p:nvSpPr>
              <p:cNvPr id="79" name="テキスト ボックス 78"/>
              <p:cNvSpPr txBox="1"/>
              <p:nvPr/>
            </p:nvSpPr>
            <p:spPr>
              <a:xfrm>
                <a:off x="5471515" y="2178562"/>
                <a:ext cx="811601" cy="388635"/>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17</a:t>
                </a: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grpSp>
      </p:grpSp>
      <p:grpSp>
        <p:nvGrpSpPr>
          <p:cNvPr id="109" name="グループ化 108"/>
          <p:cNvGrpSpPr/>
          <p:nvPr/>
        </p:nvGrpSpPr>
        <p:grpSpPr>
          <a:xfrm>
            <a:off x="180208" y="2014735"/>
            <a:ext cx="6508953" cy="802590"/>
            <a:chOff x="205683" y="6601509"/>
            <a:chExt cx="6508953" cy="802590"/>
          </a:xfrm>
        </p:grpSpPr>
        <p:grpSp>
          <p:nvGrpSpPr>
            <p:cNvPr id="110" name="グループ化 109"/>
            <p:cNvGrpSpPr/>
            <p:nvPr/>
          </p:nvGrpSpPr>
          <p:grpSpPr>
            <a:xfrm>
              <a:off x="205683" y="6601509"/>
              <a:ext cx="6458043" cy="777995"/>
              <a:chOff x="185556" y="3407741"/>
              <a:chExt cx="6458043" cy="881474"/>
            </a:xfrm>
          </p:grpSpPr>
          <p:sp>
            <p:nvSpPr>
              <p:cNvPr id="114" name="角丸四角形 113"/>
              <p:cNvSpPr/>
              <p:nvPr/>
            </p:nvSpPr>
            <p:spPr>
              <a:xfrm>
                <a:off x="185556" y="3407741"/>
                <a:ext cx="1355487" cy="881474"/>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チーム等</a:t>
                </a:r>
              </a:p>
            </p:txBody>
          </p:sp>
          <p:sp>
            <p:nvSpPr>
              <p:cNvPr id="115" name="角丸四角形 114"/>
              <p:cNvSpPr/>
              <p:nvPr/>
            </p:nvSpPr>
            <p:spPr>
              <a:xfrm>
                <a:off x="1658081" y="3410725"/>
                <a:ext cx="4985518" cy="484822"/>
              </a:xfrm>
              <a:prstGeom prst="roundRect">
                <a:avLst>
                  <a:gd name="adj" fmla="val 17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dirty="0">
                    <a:solidFill>
                      <a:schemeClr val="tx1"/>
                    </a:solidFill>
                    <a:latin typeface="Aharoni" panose="02010803020104030203" pitchFamily="2" charset="-79"/>
                    <a:cs typeface="Aharoni" panose="02010803020104030203" pitchFamily="2" charset="-79"/>
                  </a:rPr>
                  <a:t>北陸３県　４２クラブ</a:t>
                </a:r>
              </a:p>
            </p:txBody>
          </p:sp>
        </p:grpSp>
        <p:grpSp>
          <p:nvGrpSpPr>
            <p:cNvPr id="111" name="グループ化 110"/>
            <p:cNvGrpSpPr/>
            <p:nvPr/>
          </p:nvGrpSpPr>
          <p:grpSpPr>
            <a:xfrm>
              <a:off x="1612081" y="7046678"/>
              <a:ext cx="5102555" cy="357421"/>
              <a:chOff x="1620376" y="7388670"/>
              <a:chExt cx="5102555" cy="385375"/>
            </a:xfrm>
          </p:grpSpPr>
          <p:sp>
            <p:nvSpPr>
              <p:cNvPr id="112" name="角丸四角形 111"/>
              <p:cNvSpPr/>
              <p:nvPr/>
            </p:nvSpPr>
            <p:spPr>
              <a:xfrm>
                <a:off x="1686503" y="7388670"/>
                <a:ext cx="4985518" cy="38537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100"/>
              </a:p>
            </p:txBody>
          </p:sp>
          <p:sp>
            <p:nvSpPr>
              <p:cNvPr id="113" name="テキスト ボックス 112"/>
              <p:cNvSpPr txBox="1"/>
              <p:nvPr/>
            </p:nvSpPr>
            <p:spPr>
              <a:xfrm>
                <a:off x="1620376" y="7451234"/>
                <a:ext cx="5102555" cy="320786"/>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（多数のため収まらない場合　→　別途、一覧をご提出ください。）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grpSp>
      <p:grpSp>
        <p:nvGrpSpPr>
          <p:cNvPr id="116" name="グループ化 115"/>
          <p:cNvGrpSpPr/>
          <p:nvPr/>
        </p:nvGrpSpPr>
        <p:grpSpPr>
          <a:xfrm>
            <a:off x="166000" y="4511393"/>
            <a:ext cx="6458043" cy="472553"/>
            <a:chOff x="185556" y="3407740"/>
            <a:chExt cx="6458043" cy="579526"/>
          </a:xfrm>
        </p:grpSpPr>
        <p:sp>
          <p:nvSpPr>
            <p:cNvPr id="117" name="角丸四角形 11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p>
          </p:txBody>
        </p:sp>
        <p:sp>
          <p:nvSpPr>
            <p:cNvPr id="118" name="角丸四角形 11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dirty="0">
                  <a:solidFill>
                    <a:schemeClr val="tx1"/>
                  </a:solidFill>
                </a:rPr>
                <a:t>日本スイミングクラブ協会北陸支部・石川県水泳協会</a:t>
              </a:r>
            </a:p>
          </p:txBody>
        </p:sp>
      </p:grpSp>
      <p:grpSp>
        <p:nvGrpSpPr>
          <p:cNvPr id="119" name="グループ化 118"/>
          <p:cNvGrpSpPr/>
          <p:nvPr/>
        </p:nvGrpSpPr>
        <p:grpSpPr>
          <a:xfrm>
            <a:off x="166000" y="5034887"/>
            <a:ext cx="6458043" cy="479643"/>
            <a:chOff x="185556" y="3410726"/>
            <a:chExt cx="6458043" cy="588221"/>
          </a:xfrm>
        </p:grpSpPr>
        <p:sp>
          <p:nvSpPr>
            <p:cNvPr id="120" name="角丸四角形 119"/>
            <p:cNvSpPr/>
            <p:nvPr/>
          </p:nvSpPr>
          <p:spPr>
            <a:xfrm>
              <a:off x="185556" y="3419421"/>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所在地</a:t>
              </a:r>
            </a:p>
          </p:txBody>
        </p:sp>
        <p:sp>
          <p:nvSpPr>
            <p:cNvPr id="121" name="角丸四角形 12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dirty="0">
                  <a:solidFill>
                    <a:schemeClr val="tx1"/>
                  </a:solidFill>
                </a:rPr>
                <a:t>事務局　白山市徳丸町</a:t>
              </a:r>
              <a:r>
                <a:rPr kumimoji="1" lang="en-US" altLang="ja-JP" sz="1350" dirty="0">
                  <a:solidFill>
                    <a:schemeClr val="tx1"/>
                  </a:solidFill>
                </a:rPr>
                <a:t>560</a:t>
              </a:r>
              <a:r>
                <a:rPr kumimoji="1" lang="ja-JP" altLang="en-US" sz="1350" dirty="0">
                  <a:solidFill>
                    <a:schemeClr val="tx1"/>
                  </a:solidFill>
                </a:rPr>
                <a:t>　スイミングアカデミー内</a:t>
              </a:r>
            </a:p>
          </p:txBody>
        </p:sp>
      </p:grpSp>
      <p:grpSp>
        <p:nvGrpSpPr>
          <p:cNvPr id="125" name="グループ化 124"/>
          <p:cNvGrpSpPr/>
          <p:nvPr/>
        </p:nvGrpSpPr>
        <p:grpSpPr>
          <a:xfrm>
            <a:off x="166000" y="5555582"/>
            <a:ext cx="6416095" cy="473293"/>
            <a:chOff x="205683" y="9249560"/>
            <a:chExt cx="6416095" cy="552362"/>
          </a:xfrm>
        </p:grpSpPr>
        <p:grpSp>
          <p:nvGrpSpPr>
            <p:cNvPr id="126" name="グループ化 125"/>
            <p:cNvGrpSpPr/>
            <p:nvPr/>
          </p:nvGrpSpPr>
          <p:grpSpPr>
            <a:xfrm>
              <a:off x="205683" y="9249560"/>
              <a:ext cx="6416095" cy="552362"/>
              <a:chOff x="185556" y="3406831"/>
              <a:chExt cx="6416095" cy="580435"/>
            </a:xfrm>
          </p:grpSpPr>
          <p:sp>
            <p:nvSpPr>
              <p:cNvPr id="130" name="角丸四角形 12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連絡先</a:t>
                </a:r>
              </a:p>
            </p:txBody>
          </p:sp>
          <p:sp>
            <p:nvSpPr>
              <p:cNvPr id="131" name="角丸四角形 130"/>
              <p:cNvSpPr/>
              <p:nvPr/>
            </p:nvSpPr>
            <p:spPr>
              <a:xfrm>
                <a:off x="1658081" y="3406831"/>
                <a:ext cx="2218806"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en-US" altLang="ja-JP" sz="1350" dirty="0">
                  <a:solidFill>
                    <a:schemeClr val="tx1"/>
                  </a:solidFill>
                </a:endParaRPr>
              </a:p>
              <a:p>
                <a:pPr algn="ctr"/>
                <a:r>
                  <a:rPr kumimoji="1" lang="en-US" altLang="ja-JP" sz="1350" dirty="0">
                    <a:solidFill>
                      <a:schemeClr val="tx1"/>
                    </a:solidFill>
                  </a:rPr>
                  <a:t>076-276-2712</a:t>
                </a:r>
                <a:endParaRPr kumimoji="1" lang="ja-JP" altLang="en-US" sz="1350" dirty="0">
                  <a:solidFill>
                    <a:schemeClr val="tx1"/>
                  </a:solidFill>
                </a:endParaRPr>
              </a:p>
            </p:txBody>
          </p:sp>
          <p:sp>
            <p:nvSpPr>
              <p:cNvPr id="88" name="角丸四角形 87"/>
              <p:cNvSpPr/>
              <p:nvPr/>
            </p:nvSpPr>
            <p:spPr>
              <a:xfrm>
                <a:off x="3909847" y="3413354"/>
                <a:ext cx="2691804" cy="56223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28" name="テキスト ボックス 127"/>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129" name="テキスト ボックス 128"/>
            <p:cNvSpPr txBox="1"/>
            <p:nvPr/>
          </p:nvSpPr>
          <p:spPr>
            <a:xfrm>
              <a:off x="3892204" y="9251487"/>
              <a:ext cx="1561171"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1</a:t>
            </a:r>
          </a:p>
        </p:txBody>
      </p:sp>
      <p:sp>
        <p:nvSpPr>
          <p:cNvPr id="4" name="正方形/長方形 3"/>
          <p:cNvSpPr/>
          <p:nvPr/>
        </p:nvSpPr>
        <p:spPr>
          <a:xfrm>
            <a:off x="0" y="9265316"/>
            <a:ext cx="6972301" cy="646331"/>
          </a:xfrm>
          <a:prstGeom prst="rect">
            <a:avLst/>
          </a:prstGeom>
        </p:spPr>
        <p:txBody>
          <a:bodyPr wrap="square">
            <a:spAutoFit/>
          </a:bodyPr>
          <a:lstStyle/>
          <a:p>
            <a:pPr marL="446088" indent="-446088"/>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）大声の定義を「観客等が、通常よりも大きな声量で、反復・継続的に声を発すること」とし、これを積極的に推奨する又は必要な対策を十分に施さないイベントは「大声あり」に該当することと整理する。</a:t>
            </a:r>
          </a:p>
        </p:txBody>
      </p:sp>
      <p:grpSp>
        <p:nvGrpSpPr>
          <p:cNvPr id="10" name="グループ化 9"/>
          <p:cNvGrpSpPr/>
          <p:nvPr/>
        </p:nvGrpSpPr>
        <p:grpSpPr>
          <a:xfrm>
            <a:off x="200868" y="8398361"/>
            <a:ext cx="6450346" cy="679087"/>
            <a:chOff x="200868" y="8237720"/>
            <a:chExt cx="6450346" cy="679087"/>
          </a:xfrm>
        </p:grpSpPr>
        <p:grpSp>
          <p:nvGrpSpPr>
            <p:cNvPr id="84" name="グループ化 83"/>
            <p:cNvGrpSpPr/>
            <p:nvPr/>
          </p:nvGrpSpPr>
          <p:grpSpPr>
            <a:xfrm>
              <a:off x="200868" y="8237720"/>
              <a:ext cx="6450346" cy="679087"/>
              <a:chOff x="205084" y="9076588"/>
              <a:chExt cx="6450346" cy="580581"/>
            </a:xfrm>
          </p:grpSpPr>
          <p:sp>
            <p:nvSpPr>
              <p:cNvPr id="138" name="角丸四角形 137"/>
              <p:cNvSpPr/>
              <p:nvPr/>
            </p:nvSpPr>
            <p:spPr>
              <a:xfrm>
                <a:off x="205084" y="9077929"/>
                <a:ext cx="1355487" cy="579240"/>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その他</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特記事項</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39" name="角丸四角形 138"/>
              <p:cNvSpPr/>
              <p:nvPr/>
            </p:nvSpPr>
            <p:spPr>
              <a:xfrm>
                <a:off x="1669912" y="9076588"/>
                <a:ext cx="4985518" cy="576256"/>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ja-JP" altLang="en-US" sz="1100" dirty="0">
                  <a:solidFill>
                    <a:schemeClr val="tx1"/>
                  </a:solidFill>
                </a:endParaRPr>
              </a:p>
            </p:txBody>
          </p:sp>
        </p:grpSp>
        <p:sp>
          <p:nvSpPr>
            <p:cNvPr id="5" name="正方形/長方形 4"/>
            <p:cNvSpPr/>
            <p:nvPr/>
          </p:nvSpPr>
          <p:spPr>
            <a:xfrm>
              <a:off x="1711694" y="8269957"/>
              <a:ext cx="4867595" cy="646331"/>
            </a:xfrm>
            <a:prstGeom prst="rect">
              <a:avLst/>
            </a:prstGeom>
          </p:spPr>
          <p:txBody>
            <a:bodyPr wrap="square">
              <a:spAutoFit/>
            </a:bodyPr>
            <a:lstStyle/>
            <a:p>
              <a:r>
                <a:rPr kumimoji="1" lang="ja-JP" altLang="en-US" sz="1200" dirty="0"/>
                <a:t>収容人数の１</a:t>
              </a:r>
              <a:r>
                <a:rPr kumimoji="1" lang="en-US" altLang="ja-JP" sz="1200" dirty="0"/>
                <a:t>/</a:t>
              </a:r>
              <a:r>
                <a:rPr kumimoji="1" lang="ja-JP" altLang="en-US" sz="1200" dirty="0"/>
                <a:t>４以下で、人との間隔を保つように工夫し、</a:t>
              </a:r>
              <a:endParaRPr kumimoji="1" lang="en-US" altLang="ja-JP" sz="1200" dirty="0"/>
            </a:p>
            <a:p>
              <a:r>
                <a:rPr kumimoji="1" lang="ja-JP" altLang="en-US" sz="1200" dirty="0"/>
                <a:t>声を出す応援賞を取り止め、チームメイトの応援も飛沫感染上、行わない。さらに無観客として感染予防強化を図っている。</a:t>
              </a:r>
            </a:p>
          </p:txBody>
        </p:sp>
      </p:grpSp>
      <p:grpSp>
        <p:nvGrpSpPr>
          <p:cNvPr id="142" name="グループ化 141"/>
          <p:cNvGrpSpPr/>
          <p:nvPr/>
        </p:nvGrpSpPr>
        <p:grpSpPr>
          <a:xfrm>
            <a:off x="172600" y="1558388"/>
            <a:ext cx="6458043" cy="409533"/>
            <a:chOff x="185556" y="3407740"/>
            <a:chExt cx="6458043" cy="579526"/>
          </a:xfrm>
        </p:grpSpPr>
        <p:sp>
          <p:nvSpPr>
            <p:cNvPr id="144" name="角丸四角形 14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イベント名</a:t>
              </a:r>
            </a:p>
          </p:txBody>
        </p:sp>
        <p:sp>
          <p:nvSpPr>
            <p:cNvPr id="145" name="角丸四角形 144"/>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46" name="テキスト ボックス 145"/>
          <p:cNvSpPr txBox="1"/>
          <p:nvPr/>
        </p:nvSpPr>
        <p:spPr>
          <a:xfrm>
            <a:off x="1667328" y="1676985"/>
            <a:ext cx="4932619" cy="307777"/>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日本</a:t>
            </a:r>
            <a:r>
              <a:rPr kumimoji="1" lang="en-US" altLang="ja-JP" sz="1600" b="1" dirty="0">
                <a:latin typeface="メイリオ" panose="020B0604030504040204" pitchFamily="50" charset="-128"/>
                <a:ea typeface="メイリオ" panose="020B0604030504040204" pitchFamily="50" charset="-128"/>
              </a:rPr>
              <a:t>SC</a:t>
            </a:r>
            <a:r>
              <a:rPr kumimoji="1" lang="ja-JP" altLang="en-US" sz="1600" b="1" dirty="0">
                <a:latin typeface="メイリオ" panose="020B0604030504040204" pitchFamily="50" charset="-128"/>
                <a:ea typeface="メイリオ" panose="020B0604030504040204" pitchFamily="50" charset="-128"/>
              </a:rPr>
              <a:t>協会北陸支部長水路クラブ対抗水泳大会</a:t>
            </a:r>
            <a:endParaRPr kumimoji="1" lang="en-US" altLang="ja-JP" sz="1600" b="1" dirty="0">
              <a:latin typeface="メイリオ" panose="020B0604030504040204" pitchFamily="50" charset="-128"/>
              <a:ea typeface="メイリオ" panose="020B0604030504040204" pitchFamily="50" charset="-128"/>
            </a:endParaRPr>
          </a:p>
        </p:txBody>
      </p:sp>
      <p:sp>
        <p:nvSpPr>
          <p:cNvPr id="147" name="テキスト ボックス 146"/>
          <p:cNvSpPr txBox="1"/>
          <p:nvPr/>
        </p:nvSpPr>
        <p:spPr>
          <a:xfrm>
            <a:off x="1553916" y="3258510"/>
            <a:ext cx="5585461"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（複数回開催の場合 → 別途、開催する日時の一覧をご提出ください。）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nvGrpSpPr>
          <p:cNvPr id="148" name="グループ化 147"/>
          <p:cNvGrpSpPr/>
          <p:nvPr/>
        </p:nvGrpSpPr>
        <p:grpSpPr>
          <a:xfrm>
            <a:off x="172600" y="3599321"/>
            <a:ext cx="6458043" cy="409533"/>
            <a:chOff x="185556" y="3407740"/>
            <a:chExt cx="6458043" cy="579526"/>
          </a:xfrm>
        </p:grpSpPr>
        <p:sp>
          <p:nvSpPr>
            <p:cNvPr id="149" name="角丸四角形 148"/>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開催会場</a:t>
              </a:r>
            </a:p>
          </p:txBody>
        </p:sp>
        <p:sp>
          <p:nvSpPr>
            <p:cNvPr id="150" name="角丸四角形 149"/>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dirty="0">
                  <a:solidFill>
                    <a:schemeClr val="tx1"/>
                  </a:solidFill>
                </a:rPr>
                <a:t>金沢プール</a:t>
              </a:r>
            </a:p>
          </p:txBody>
        </p:sp>
      </p:grpSp>
      <p:grpSp>
        <p:nvGrpSpPr>
          <p:cNvPr id="151" name="グループ化 150"/>
          <p:cNvGrpSpPr/>
          <p:nvPr/>
        </p:nvGrpSpPr>
        <p:grpSpPr>
          <a:xfrm>
            <a:off x="172600" y="4040576"/>
            <a:ext cx="6458043" cy="418152"/>
            <a:chOff x="185556" y="3407740"/>
            <a:chExt cx="6458043" cy="579526"/>
          </a:xfrm>
        </p:grpSpPr>
        <p:sp>
          <p:nvSpPr>
            <p:cNvPr id="152" name="角丸四角形 15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会場所在地</a:t>
              </a:r>
            </a:p>
          </p:txBody>
        </p:sp>
        <p:sp>
          <p:nvSpPr>
            <p:cNvPr id="153" name="角丸四角形 15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dirty="0">
                  <a:solidFill>
                    <a:schemeClr val="tx1"/>
                  </a:solidFill>
                </a:rPr>
                <a:t>金沢市磯部町ハ５５番地</a:t>
              </a:r>
            </a:p>
          </p:txBody>
        </p:sp>
      </p:grpSp>
      <p:grpSp>
        <p:nvGrpSpPr>
          <p:cNvPr id="154" name="グループ化 153"/>
          <p:cNvGrpSpPr/>
          <p:nvPr/>
        </p:nvGrpSpPr>
        <p:grpSpPr>
          <a:xfrm>
            <a:off x="168641" y="6069711"/>
            <a:ext cx="6716572" cy="1358263"/>
            <a:chOff x="205683" y="4670524"/>
            <a:chExt cx="6716572" cy="1358263"/>
          </a:xfrm>
        </p:grpSpPr>
        <p:sp>
          <p:nvSpPr>
            <p:cNvPr id="155" name="角丸四角形 154"/>
            <p:cNvSpPr/>
            <p:nvPr/>
          </p:nvSpPr>
          <p:spPr>
            <a:xfrm>
              <a:off x="205683" y="4686473"/>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（上限）</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56" name="角丸四角形 155"/>
            <p:cNvSpPr/>
            <p:nvPr/>
          </p:nvSpPr>
          <p:spPr>
            <a:xfrm>
              <a:off x="1674261" y="4670524"/>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sp>
          <p:nvSpPr>
            <p:cNvPr id="157" name="テキスト ボックス 156"/>
            <p:cNvSpPr txBox="1"/>
            <p:nvPr/>
          </p:nvSpPr>
          <p:spPr>
            <a:xfrm>
              <a:off x="2224215" y="4753683"/>
              <a:ext cx="1546354" cy="502702"/>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100%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（大声なし）</a:t>
              </a:r>
              <a:endParaRPr kumimoji="1" lang="en-US" altLang="ja-JP" sz="1600" b="1" dirty="0">
                <a:latin typeface="メイリオ" panose="020B0604030504040204" pitchFamily="50" charset="-128"/>
                <a:ea typeface="メイリオ" panose="020B0604030504040204" pitchFamily="50" charset="-128"/>
              </a:endParaRPr>
            </a:p>
          </p:txBody>
        </p:sp>
        <p:sp>
          <p:nvSpPr>
            <p:cNvPr id="158" name="テキスト ボックス 157"/>
            <p:cNvSpPr txBox="1"/>
            <p:nvPr/>
          </p:nvSpPr>
          <p:spPr>
            <a:xfrm>
              <a:off x="4400752" y="4744476"/>
              <a:ext cx="2188573"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人と人とが触れ合わない程度の間隔</a:t>
              </a:r>
            </a:p>
          </p:txBody>
        </p:sp>
        <p:sp>
          <p:nvSpPr>
            <p:cNvPr id="159" name="正方形/長方形 158"/>
            <p:cNvSpPr/>
            <p:nvPr/>
          </p:nvSpPr>
          <p:spPr>
            <a:xfrm>
              <a:off x="3999492" y="4861621"/>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正方形/長方形 159"/>
            <p:cNvSpPr/>
            <p:nvPr/>
          </p:nvSpPr>
          <p:spPr>
            <a:xfrm>
              <a:off x="1859277"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1" name="直線コネクタ 160"/>
            <p:cNvCxnSpPr>
              <a:stCxn id="156" idx="3"/>
              <a:endCxn id="156" idx="1"/>
            </p:cNvCxnSpPr>
            <p:nvPr/>
          </p:nvCxnSpPr>
          <p:spPr>
            <a:xfrm flipH="1">
              <a:off x="1674261" y="5340364"/>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62" name="テキスト ボックス 161"/>
            <p:cNvSpPr txBox="1"/>
            <p:nvPr/>
          </p:nvSpPr>
          <p:spPr>
            <a:xfrm>
              <a:off x="2235346" y="5449986"/>
              <a:ext cx="1546354" cy="512961"/>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50%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（大声あり）</a:t>
              </a:r>
              <a:endParaRPr kumimoji="1" lang="en-US" altLang="ja-JP" sz="1600" b="1" dirty="0">
                <a:latin typeface="メイリオ" panose="020B0604030504040204" pitchFamily="50" charset="-128"/>
                <a:ea typeface="メイリオ" panose="020B0604030504040204" pitchFamily="50" charset="-128"/>
              </a:endParaRPr>
            </a:p>
          </p:txBody>
        </p:sp>
        <p:sp>
          <p:nvSpPr>
            <p:cNvPr id="163" name="正方形/長方形 162"/>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4125036" y="5426404"/>
              <a:ext cx="2797219"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十分な人と人との間隔</a:t>
              </a:r>
            </a:p>
            <a:p>
              <a:pPr algn="ctr">
                <a:lnSpc>
                  <a:spcPts val="1600"/>
                </a:lnSpc>
              </a:pPr>
              <a:r>
                <a:rPr kumimoji="1" lang="ja-JP" altLang="en-US" sz="1400" b="1" dirty="0">
                  <a:latin typeface="メイリオ" panose="020B0604030504040204" pitchFamily="50" charset="-128"/>
                  <a:ea typeface="メイリオ" panose="020B0604030504040204" pitchFamily="50" charset="-128"/>
                </a:rPr>
                <a:t>（できるだけ２ｍ、最低１ｍ）</a:t>
              </a:r>
            </a:p>
          </p:txBody>
        </p:sp>
        <p:sp>
          <p:nvSpPr>
            <p:cNvPr id="165" name="正方形/長方形 164"/>
            <p:cNvSpPr/>
            <p:nvPr/>
          </p:nvSpPr>
          <p:spPr>
            <a:xfrm>
              <a:off x="4007850" y="5539189"/>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7" name="テキスト ボックス 166"/>
          <p:cNvSpPr txBox="1"/>
          <p:nvPr/>
        </p:nvSpPr>
        <p:spPr>
          <a:xfrm>
            <a:off x="3260612" y="6789923"/>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sp>
        <p:nvSpPr>
          <p:cNvPr id="166" name="テキスト ボックス 165"/>
          <p:cNvSpPr txBox="1"/>
          <p:nvPr/>
        </p:nvSpPr>
        <p:spPr>
          <a:xfrm>
            <a:off x="3254736" y="6101300"/>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cxnSp>
        <p:nvCxnSpPr>
          <p:cNvPr id="172" name="直線コネクタ 171"/>
          <p:cNvCxnSpPr/>
          <p:nvPr/>
        </p:nvCxnSpPr>
        <p:spPr>
          <a:xfrm>
            <a:off x="3872889" y="6077550"/>
            <a:ext cx="1127" cy="1330692"/>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テキスト ボックス 172"/>
          <p:cNvSpPr txBox="1"/>
          <p:nvPr/>
        </p:nvSpPr>
        <p:spPr>
          <a:xfrm>
            <a:off x="5080656" y="7382477"/>
            <a:ext cx="666072" cy="297517"/>
          </a:xfrm>
          <a:prstGeom prst="rect">
            <a:avLst/>
          </a:prstGeom>
          <a:noFill/>
          <a:ln>
            <a:noFill/>
          </a:ln>
        </p:spPr>
        <p:txBody>
          <a:bodyPr wrap="square" rtlCol="0">
            <a:spAutoFit/>
          </a:bodyPr>
          <a:lstStyle/>
          <a:p>
            <a:pPr>
              <a:lnSpc>
                <a:spcPts val="1600"/>
              </a:lnSpc>
            </a:pPr>
            <a:r>
              <a:rPr kumimoji="1" lang="ja-JP" altLang="en-US" sz="1200" b="1" dirty="0" err="1">
                <a:latin typeface="メイリオ" panose="020B0604030504040204" pitchFamily="50" charset="-128"/>
                <a:ea typeface="メイリオ" panose="020B0604030504040204" pitchFamily="50" charset="-128"/>
              </a:rPr>
              <a:t>ー</a:t>
            </a:r>
            <a:endParaRPr kumimoji="1" lang="en-US" altLang="ja-JP" sz="1200" b="1" dirty="0">
              <a:latin typeface="メイリオ" panose="020B0604030504040204" pitchFamily="50" charset="-128"/>
              <a:ea typeface="メイリオ" panose="020B0604030504040204" pitchFamily="50" charset="-128"/>
            </a:endParaRPr>
          </a:p>
        </p:txBody>
      </p:sp>
      <p:grpSp>
        <p:nvGrpSpPr>
          <p:cNvPr id="12" name="グループ化 11"/>
          <p:cNvGrpSpPr/>
          <p:nvPr/>
        </p:nvGrpSpPr>
        <p:grpSpPr>
          <a:xfrm>
            <a:off x="180208" y="7490104"/>
            <a:ext cx="6458043" cy="440256"/>
            <a:chOff x="180208" y="7267678"/>
            <a:chExt cx="6458043" cy="440256"/>
          </a:xfrm>
        </p:grpSpPr>
        <p:grpSp>
          <p:nvGrpSpPr>
            <p:cNvPr id="169" name="グループ化 168"/>
            <p:cNvGrpSpPr/>
            <p:nvPr/>
          </p:nvGrpSpPr>
          <p:grpSpPr>
            <a:xfrm>
              <a:off x="180208" y="7267678"/>
              <a:ext cx="6458043" cy="440256"/>
              <a:chOff x="185556" y="3407740"/>
              <a:chExt cx="6458043" cy="596262"/>
            </a:xfrm>
          </p:grpSpPr>
          <p:sp>
            <p:nvSpPr>
              <p:cNvPr id="170" name="角丸四角形 16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71" name="角丸四角形 170"/>
              <p:cNvSpPr/>
              <p:nvPr/>
            </p:nvSpPr>
            <p:spPr>
              <a:xfrm>
                <a:off x="1658081" y="3427462"/>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4" name="テキスト ボックス 173"/>
            <p:cNvSpPr txBox="1"/>
            <p:nvPr/>
          </p:nvSpPr>
          <p:spPr>
            <a:xfrm>
              <a:off x="2156602" y="7379171"/>
              <a:ext cx="1347494" cy="297517"/>
            </a:xfrm>
            <a:prstGeom prst="rect">
              <a:avLst/>
            </a:prstGeom>
            <a:noFill/>
            <a:ln>
              <a:noFill/>
            </a:ln>
          </p:spPr>
          <p:txBody>
            <a:bodyPr wrap="square" rtlCol="0">
              <a:spAutoFit/>
            </a:bodyPr>
            <a:lstStyle/>
            <a:p>
              <a:pPr>
                <a:lnSpc>
                  <a:spcPts val="1600"/>
                </a:lnSpc>
              </a:pPr>
              <a:r>
                <a:rPr kumimoji="1" lang="en-US" altLang="ja-JP" sz="1200" b="1" dirty="0">
                  <a:latin typeface="メイリオ" panose="020B0604030504040204" pitchFamily="50" charset="-128"/>
                  <a:ea typeface="メイリオ" panose="020B0604030504040204" pitchFamily="50" charset="-128"/>
                </a:rPr>
                <a:t>2,5</a:t>
              </a:r>
              <a:r>
                <a:rPr kumimoji="1" lang="ja-JP" altLang="en-US" sz="1200" b="1" dirty="0">
                  <a:latin typeface="メイリオ" panose="020B0604030504040204" pitchFamily="50" charset="-128"/>
                  <a:ea typeface="メイリオ" panose="020B0604030504040204" pitchFamily="50" charset="-128"/>
                </a:rPr>
                <a:t>００人</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11" name="グループ化 10"/>
          <p:cNvGrpSpPr/>
          <p:nvPr/>
        </p:nvGrpSpPr>
        <p:grpSpPr>
          <a:xfrm>
            <a:off x="193171" y="7949553"/>
            <a:ext cx="6458043" cy="421416"/>
            <a:chOff x="193171" y="7714774"/>
            <a:chExt cx="6458043" cy="421416"/>
          </a:xfrm>
        </p:grpSpPr>
        <p:grpSp>
          <p:nvGrpSpPr>
            <p:cNvPr id="122" name="グループ化 121"/>
            <p:cNvGrpSpPr/>
            <p:nvPr/>
          </p:nvGrpSpPr>
          <p:grpSpPr>
            <a:xfrm>
              <a:off x="193171" y="7714774"/>
              <a:ext cx="6458043" cy="421416"/>
              <a:chOff x="185556" y="3407740"/>
              <a:chExt cx="6458043" cy="579526"/>
            </a:xfrm>
          </p:grpSpPr>
          <p:sp>
            <p:nvSpPr>
              <p:cNvPr id="123" name="角丸四角形 122"/>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24" name="角丸四角形 123"/>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5" name="テキスト ボックス 174"/>
            <p:cNvSpPr txBox="1"/>
            <p:nvPr/>
          </p:nvSpPr>
          <p:spPr>
            <a:xfrm>
              <a:off x="3420470" y="7771830"/>
              <a:ext cx="1347494"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５０２人</a:t>
              </a:r>
              <a:endParaRPr kumimoji="1" lang="en-US" altLang="ja-JP" sz="1200" b="1" dirty="0">
                <a:latin typeface="メイリオ" panose="020B0604030504040204" pitchFamily="50" charset="-128"/>
                <a:ea typeface="メイリオ" panose="020B0604030504040204" pitchFamily="50" charset="-128"/>
              </a:endParaRPr>
            </a:p>
          </p:txBody>
        </p:sp>
      </p:grpSp>
      <p:sp>
        <p:nvSpPr>
          <p:cNvPr id="89" name="テキスト ボックス 88">
            <a:extLst>
              <a:ext uri="{FF2B5EF4-FFF2-40B4-BE49-F238E27FC236}">
                <a16:creationId xmlns:a16="http://schemas.microsoft.com/office/drawing/2014/main" id="{0FCCFC49-B612-4AC3-9F76-3AFC34699EB6}"/>
              </a:ext>
            </a:extLst>
          </p:cNvPr>
          <p:cNvSpPr txBox="1"/>
          <p:nvPr/>
        </p:nvSpPr>
        <p:spPr>
          <a:xfrm>
            <a:off x="3970808" y="5761841"/>
            <a:ext cx="2169642" cy="276999"/>
          </a:xfrm>
          <a:prstGeom prst="rect">
            <a:avLst/>
          </a:prstGeom>
          <a:noFill/>
        </p:spPr>
        <p:txBody>
          <a:bodyPr wrap="square">
            <a:spAutoFit/>
          </a:bodyPr>
          <a:lstStyle/>
          <a:p>
            <a:r>
              <a:rPr lang="en-US" altLang="ja-JP" sz="1200" dirty="0"/>
              <a:t>jscahokurikushibu@gmail.com</a:t>
            </a:r>
            <a:endParaRPr lang="ja-JP" altLang="en-US" sz="1200" dirty="0"/>
          </a:p>
        </p:txBody>
      </p:sp>
      <p:sp>
        <p:nvSpPr>
          <p:cNvPr id="8" name="正方形/長方形 7">
            <a:extLst>
              <a:ext uri="{FF2B5EF4-FFF2-40B4-BE49-F238E27FC236}">
                <a16:creationId xmlns:a16="http://schemas.microsoft.com/office/drawing/2014/main" id="{E3425260-3148-496C-B67E-1DA1F273A136}"/>
              </a:ext>
            </a:extLst>
          </p:cNvPr>
          <p:cNvSpPr/>
          <p:nvPr/>
        </p:nvSpPr>
        <p:spPr>
          <a:xfrm>
            <a:off x="1755109" y="6187424"/>
            <a:ext cx="389850" cy="338554"/>
          </a:xfrm>
          <a:prstGeom prst="rect">
            <a:avLst/>
          </a:prstGeom>
          <a:noFill/>
        </p:spPr>
        <p:txBody>
          <a:bodyPr wrap="none" lIns="91440" tIns="45720" rIns="91440" bIns="45720">
            <a:spAutoFit/>
          </a:bodyPr>
          <a:lstStyle/>
          <a:p>
            <a:pPr algn="ctr"/>
            <a:r>
              <a:rPr lang="ja-JP" altLang="en-US" sz="1600" b="0" cap="none" spc="0" dirty="0">
                <a:ln w="0"/>
                <a:solidFill>
                  <a:schemeClr val="tx1"/>
                </a:solidFill>
                <a:effectLst>
                  <a:outerShdw blurRad="38100" dist="19050" dir="2700000" algn="tl" rotWithShape="0">
                    <a:schemeClr val="dk1">
                      <a:alpha val="40000"/>
                    </a:schemeClr>
                  </a:outerShdw>
                </a:effectLst>
              </a:rPr>
              <a:t>レ</a:t>
            </a:r>
          </a:p>
        </p:txBody>
      </p:sp>
      <p:sp>
        <p:nvSpPr>
          <p:cNvPr id="92" name="正方形/長方形 91">
            <a:extLst>
              <a:ext uri="{FF2B5EF4-FFF2-40B4-BE49-F238E27FC236}">
                <a16:creationId xmlns:a16="http://schemas.microsoft.com/office/drawing/2014/main" id="{0002BBDB-D465-4A60-AEF2-A1BE87A30FF9}"/>
              </a:ext>
            </a:extLst>
          </p:cNvPr>
          <p:cNvSpPr/>
          <p:nvPr/>
        </p:nvSpPr>
        <p:spPr>
          <a:xfrm>
            <a:off x="3919883" y="6899334"/>
            <a:ext cx="389850" cy="338554"/>
          </a:xfrm>
          <a:prstGeom prst="rect">
            <a:avLst/>
          </a:prstGeom>
          <a:noFill/>
        </p:spPr>
        <p:txBody>
          <a:bodyPr wrap="none" lIns="91440" tIns="45720" rIns="91440" bIns="45720">
            <a:spAutoFit/>
          </a:bodyPr>
          <a:lstStyle/>
          <a:p>
            <a:pPr algn="ctr"/>
            <a:r>
              <a:rPr lang="ja-JP" altLang="en-US" sz="1600" b="0" cap="none" spc="0" dirty="0">
                <a:ln w="0"/>
                <a:solidFill>
                  <a:schemeClr val="tx1"/>
                </a:solidFill>
                <a:effectLst>
                  <a:outerShdw blurRad="38100" dist="19050" dir="2700000" algn="tl" rotWithShape="0">
                    <a:schemeClr val="dk1">
                      <a:alpha val="40000"/>
                    </a:schemeClr>
                  </a:outerShdw>
                </a:effectLst>
              </a:rPr>
              <a:t>レ</a:t>
            </a:r>
          </a:p>
        </p:txBody>
      </p:sp>
    </p:spTree>
    <p:extLst>
      <p:ext uri="{BB962C8B-B14F-4D97-AF65-F5344CB8AC3E}">
        <p14:creationId xmlns:p14="http://schemas.microsoft.com/office/powerpoint/2010/main" val="2898198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24955" y="2391881"/>
            <a:ext cx="6608092" cy="748301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21" name="テキスト ボックス 20"/>
            <p:cNvSpPr txBox="1"/>
            <p:nvPr/>
          </p:nvSpPr>
          <p:spPr>
            <a:xfrm>
              <a:off x="1439939" y="1409381"/>
              <a:ext cx="521790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0" name="グループ化 9"/>
          <p:cNvGrpSpPr/>
          <p:nvPr/>
        </p:nvGrpSpPr>
        <p:grpSpPr>
          <a:xfrm>
            <a:off x="290460" y="2484548"/>
            <a:ext cx="6387284" cy="2657587"/>
            <a:chOff x="290460" y="2339405"/>
            <a:chExt cx="6387284" cy="2657587"/>
          </a:xfrm>
        </p:grpSpPr>
        <p:sp>
          <p:nvSpPr>
            <p:cNvPr id="43" name="角丸四角形 42"/>
            <p:cNvSpPr/>
            <p:nvPr/>
          </p:nvSpPr>
          <p:spPr>
            <a:xfrm>
              <a:off x="1732166" y="2360157"/>
              <a:ext cx="4945578" cy="2628829"/>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2" name="角丸四角形 41"/>
            <p:cNvSpPr/>
            <p:nvPr/>
          </p:nvSpPr>
          <p:spPr>
            <a:xfrm>
              <a:off x="290460" y="2339405"/>
              <a:ext cx="1300216" cy="2657587"/>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①飛沫の抑制（マスク着用や大声を出さないこと）の徹底</a:t>
              </a:r>
            </a:p>
          </p:txBody>
        </p:sp>
        <p:sp>
          <p:nvSpPr>
            <p:cNvPr id="47" name="正方形/長方形 46"/>
            <p:cNvSpPr/>
            <p:nvPr/>
          </p:nvSpPr>
          <p:spPr>
            <a:xfrm>
              <a:off x="1901028" y="34275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8" name="テキスト ボックス 47"/>
            <p:cNvSpPr txBox="1"/>
            <p:nvPr/>
          </p:nvSpPr>
          <p:spPr>
            <a:xfrm>
              <a:off x="2290703" y="2386263"/>
              <a:ext cx="4281536" cy="1938992"/>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大声なしの場合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飛沫が発生するおそれのある行為を抑制するため、適切なマスク（品質の確かな、できれば不織布）の正しい着用や大声（</a:t>
              </a: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）を出さないことを周知・徹底し、そうした行為をする者がいた場合には、個別に注意、退場処分等の措置を講じる。</a:t>
              </a:r>
              <a:endParaRPr kumimoji="1" lang="en-US" altLang="ja-JP" sz="1600" b="1" dirty="0">
                <a:latin typeface="メイリオ" panose="020B0604030504040204" pitchFamily="50" charset="-128"/>
                <a:ea typeface="メイリオ" panose="020B0604030504040204" pitchFamily="50" charset="-128"/>
              </a:endParaRPr>
            </a:p>
            <a:p>
              <a:pPr marL="452438" lvl="0" indent="-452438">
                <a:lnSpc>
                  <a:spcPts val="1600"/>
                </a:lnSpc>
                <a:defRPr/>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）大声の定義を「観客等が、①通常よりも大きな声量で、②反復・継続的に声を発すること」とする。</a:t>
              </a:r>
            </a:p>
          </p:txBody>
        </p:sp>
      </p:grpSp>
      <p:grpSp>
        <p:nvGrpSpPr>
          <p:cNvPr id="51" name="グループ化 50"/>
          <p:cNvGrpSpPr/>
          <p:nvPr/>
        </p:nvGrpSpPr>
        <p:grpSpPr>
          <a:xfrm>
            <a:off x="297318" y="5173313"/>
            <a:ext cx="6387284" cy="1594184"/>
            <a:chOff x="290460" y="2456344"/>
            <a:chExt cx="6387284" cy="1594184"/>
          </a:xfrm>
        </p:grpSpPr>
        <p:sp>
          <p:nvSpPr>
            <p:cNvPr id="52" name="角丸四角形 51"/>
            <p:cNvSpPr/>
            <p:nvPr/>
          </p:nvSpPr>
          <p:spPr>
            <a:xfrm>
              <a:off x="1732166" y="2475832"/>
              <a:ext cx="4945578" cy="1574696"/>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3" name="角丸四角形 52"/>
            <p:cNvSpPr/>
            <p:nvPr/>
          </p:nvSpPr>
          <p:spPr>
            <a:xfrm>
              <a:off x="290460" y="2456344"/>
              <a:ext cx="1300216" cy="1591923"/>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②手洗、手指・施設消毒の徹底</a:t>
              </a:r>
            </a:p>
          </p:txBody>
        </p:sp>
        <p:sp>
          <p:nvSpPr>
            <p:cNvPr id="54" name="正方形/長方形 53"/>
            <p:cNvSpPr/>
            <p:nvPr/>
          </p:nvSpPr>
          <p:spPr>
            <a:xfrm>
              <a:off x="1901028" y="27106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5" name="テキスト ボックス 54"/>
            <p:cNvSpPr txBox="1"/>
            <p:nvPr/>
          </p:nvSpPr>
          <p:spPr>
            <a:xfrm>
              <a:off x="2303910" y="3415863"/>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主催者側による施設内（出入口、トイレ、共用部等）の定期的かつこまめな消毒の実施。</a:t>
              </a:r>
            </a:p>
          </p:txBody>
        </p:sp>
        <p:sp>
          <p:nvSpPr>
            <p:cNvPr id="56" name="テキスト ボックス 55"/>
            <p:cNvSpPr txBox="1"/>
            <p:nvPr/>
          </p:nvSpPr>
          <p:spPr>
            <a:xfrm>
              <a:off x="2347138" y="2647720"/>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こまめな手洗や手指消毒の徹底を促す（会場出入口等へのアルコール等の手指消毒液の設置や場内アナウンス等の実施。）。</a:t>
              </a:r>
            </a:p>
          </p:txBody>
        </p:sp>
        <p:sp>
          <p:nvSpPr>
            <p:cNvPr id="57" name="正方形/長方形 56"/>
            <p:cNvSpPr/>
            <p:nvPr/>
          </p:nvSpPr>
          <p:spPr>
            <a:xfrm>
              <a:off x="1900610" y="350751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grpSp>
        <p:nvGrpSpPr>
          <p:cNvPr id="61" name="グループ化 60"/>
          <p:cNvGrpSpPr/>
          <p:nvPr/>
        </p:nvGrpSpPr>
        <p:grpSpPr>
          <a:xfrm>
            <a:off x="290460" y="6827965"/>
            <a:ext cx="6387284" cy="888278"/>
            <a:chOff x="290460" y="2666472"/>
            <a:chExt cx="6387284" cy="888278"/>
          </a:xfrm>
        </p:grpSpPr>
        <p:sp>
          <p:nvSpPr>
            <p:cNvPr id="64" name="角丸四角形 63"/>
            <p:cNvSpPr/>
            <p:nvPr/>
          </p:nvSpPr>
          <p:spPr>
            <a:xfrm>
              <a:off x="1732166" y="2684150"/>
              <a:ext cx="4945578" cy="87060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5" name="角丸四角形 64"/>
            <p:cNvSpPr/>
            <p:nvPr/>
          </p:nvSpPr>
          <p:spPr>
            <a:xfrm>
              <a:off x="290460" y="2666472"/>
              <a:ext cx="1300216" cy="88520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③換気の徹底</a:t>
              </a:r>
            </a:p>
          </p:txBody>
        </p:sp>
        <p:sp>
          <p:nvSpPr>
            <p:cNvPr id="66" name="正方形/長方形 65"/>
            <p:cNvSpPr/>
            <p:nvPr/>
          </p:nvSpPr>
          <p:spPr>
            <a:xfrm>
              <a:off x="1901028" y="297486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8" name="テキスト ボックス 67"/>
            <p:cNvSpPr txBox="1"/>
            <p:nvPr/>
          </p:nvSpPr>
          <p:spPr>
            <a:xfrm>
              <a:off x="2310768" y="276037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法令を遵守した空調設備の設置による常時換気又はこまめな換気（１時間に２回以上・１回に５分間以上等）の徹底。</a:t>
              </a:r>
            </a:p>
          </p:txBody>
        </p:sp>
      </p:grpSp>
      <p:grpSp>
        <p:nvGrpSpPr>
          <p:cNvPr id="70" name="グループ化 69"/>
          <p:cNvGrpSpPr/>
          <p:nvPr/>
        </p:nvGrpSpPr>
        <p:grpSpPr>
          <a:xfrm>
            <a:off x="297318" y="7791256"/>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④来場者間の密集回避</a:t>
              </a:r>
            </a:p>
          </p:txBody>
        </p:sp>
        <p:sp>
          <p:nvSpPr>
            <p:cNvPr id="73" name="正方形/長方形 72"/>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57890" y="2481034"/>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入退場時の密集を回避するための措置（入場ゲートの増設や時間差入退場等）の実施。</a:t>
              </a:r>
            </a:p>
          </p:txBody>
        </p:sp>
        <p:sp>
          <p:nvSpPr>
            <p:cNvPr id="77" name="正方形/長方形 76"/>
            <p:cNvSpPr/>
            <p:nvPr/>
          </p:nvSpPr>
          <p:spPr>
            <a:xfrm>
              <a:off x="1894170" y="307829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686337"/>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3023890"/>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休憩時間や待合場所での密集も回避するための人員配置や動線確保等の体制構築。</a:t>
              </a:r>
            </a:p>
          </p:txBody>
        </p:sp>
        <p:sp>
          <p:nvSpPr>
            <p:cNvPr id="84" name="テキスト ボックス 83"/>
            <p:cNvSpPr txBox="1"/>
            <p:nvPr/>
          </p:nvSpPr>
          <p:spPr>
            <a:xfrm>
              <a:off x="2330100" y="3530581"/>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大声を伴わない場合には、人と人とが触れ合わない間隔、大声を伴う可能性のあるイベントは、前後左右の座席との身体的距離の確保</a:t>
              </a:r>
            </a:p>
          </p:txBody>
        </p:sp>
      </p:grpSp>
      <p:sp>
        <p:nvSpPr>
          <p:cNvPr id="86" name="テキスト ボックス 85"/>
          <p:cNvSpPr txBox="1"/>
          <p:nvPr/>
        </p:nvSpPr>
        <p:spPr>
          <a:xfrm>
            <a:off x="6308738"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2290703" y="4426244"/>
            <a:ext cx="4301601" cy="707886"/>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大声ありの場合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「大声なしの場合」の「大声」を「常時大声を出す行為」と読み替える。</a:t>
            </a:r>
            <a:endParaRPr kumimoji="1" lang="en-US" altLang="ja-JP" sz="1600" b="1" dirty="0">
              <a:latin typeface="メイリオ" panose="020B0604030504040204" pitchFamily="50" charset="-128"/>
              <a:ea typeface="メイリオ" panose="020B0604030504040204" pitchFamily="50" charset="-128"/>
            </a:endParaRPr>
          </a:p>
        </p:txBody>
      </p:sp>
      <p:cxnSp>
        <p:nvCxnSpPr>
          <p:cNvPr id="4" name="直線コネクタ 3"/>
          <p:cNvCxnSpPr/>
          <p:nvPr/>
        </p:nvCxnSpPr>
        <p:spPr>
          <a:xfrm>
            <a:off x="2364748" y="4426244"/>
            <a:ext cx="4106390"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44" name="正方形/長方形 43">
            <a:extLst>
              <a:ext uri="{FF2B5EF4-FFF2-40B4-BE49-F238E27FC236}">
                <a16:creationId xmlns:a16="http://schemas.microsoft.com/office/drawing/2014/main" id="{66021C4B-8D4D-4426-AF03-282980AECF8F}"/>
              </a:ext>
            </a:extLst>
          </p:cNvPr>
          <p:cNvSpPr/>
          <p:nvPr/>
        </p:nvSpPr>
        <p:spPr>
          <a:xfrm>
            <a:off x="1830108" y="3572662"/>
            <a:ext cx="389850" cy="338554"/>
          </a:xfrm>
          <a:prstGeom prst="rect">
            <a:avLst/>
          </a:prstGeom>
          <a:noFill/>
        </p:spPr>
        <p:txBody>
          <a:bodyPr wrap="none" lIns="91440" tIns="45720" rIns="91440" bIns="45720">
            <a:spAutoFit/>
          </a:bodyPr>
          <a:lstStyle/>
          <a:p>
            <a:pPr algn="ctr"/>
            <a:r>
              <a:rPr lang="ja-JP" altLang="en-US" sz="1600" b="0" cap="none" spc="0" dirty="0">
                <a:ln w="0"/>
                <a:solidFill>
                  <a:schemeClr val="tx1"/>
                </a:solidFill>
                <a:effectLst>
                  <a:outerShdw blurRad="38100" dist="19050" dir="2700000" algn="tl" rotWithShape="0">
                    <a:schemeClr val="dk1">
                      <a:alpha val="40000"/>
                    </a:schemeClr>
                  </a:outerShdw>
                </a:effectLst>
              </a:rPr>
              <a:t>レ</a:t>
            </a:r>
          </a:p>
        </p:txBody>
      </p:sp>
      <p:sp>
        <p:nvSpPr>
          <p:cNvPr id="45" name="正方形/長方形 44">
            <a:extLst>
              <a:ext uri="{FF2B5EF4-FFF2-40B4-BE49-F238E27FC236}">
                <a16:creationId xmlns:a16="http://schemas.microsoft.com/office/drawing/2014/main" id="{C851BBB6-227B-458A-8A4D-ED8AEC35A2CF}"/>
              </a:ext>
            </a:extLst>
          </p:cNvPr>
          <p:cNvSpPr/>
          <p:nvPr/>
        </p:nvSpPr>
        <p:spPr>
          <a:xfrm>
            <a:off x="1824419" y="5407031"/>
            <a:ext cx="389850" cy="338554"/>
          </a:xfrm>
          <a:prstGeom prst="rect">
            <a:avLst/>
          </a:prstGeom>
          <a:noFill/>
        </p:spPr>
        <p:txBody>
          <a:bodyPr wrap="none" lIns="91440" tIns="45720" rIns="91440" bIns="45720">
            <a:spAutoFit/>
          </a:bodyPr>
          <a:lstStyle/>
          <a:p>
            <a:pPr algn="ctr"/>
            <a:r>
              <a:rPr lang="ja-JP" altLang="en-US" sz="1600" b="0" cap="none" spc="0" dirty="0">
                <a:ln w="0"/>
                <a:solidFill>
                  <a:schemeClr val="tx1"/>
                </a:solidFill>
                <a:effectLst>
                  <a:outerShdw blurRad="38100" dist="19050" dir="2700000" algn="tl" rotWithShape="0">
                    <a:schemeClr val="dk1">
                      <a:alpha val="40000"/>
                    </a:schemeClr>
                  </a:outerShdw>
                </a:effectLst>
              </a:rPr>
              <a:t>レ</a:t>
            </a:r>
          </a:p>
        </p:txBody>
      </p:sp>
      <p:sp>
        <p:nvSpPr>
          <p:cNvPr id="46" name="正方形/長方形 45">
            <a:extLst>
              <a:ext uri="{FF2B5EF4-FFF2-40B4-BE49-F238E27FC236}">
                <a16:creationId xmlns:a16="http://schemas.microsoft.com/office/drawing/2014/main" id="{E3ED2C1D-ECFF-458C-9D8D-6178842F5DBC}"/>
              </a:ext>
            </a:extLst>
          </p:cNvPr>
          <p:cNvSpPr/>
          <p:nvPr/>
        </p:nvSpPr>
        <p:spPr>
          <a:xfrm>
            <a:off x="1848836" y="6179311"/>
            <a:ext cx="389850" cy="338554"/>
          </a:xfrm>
          <a:prstGeom prst="rect">
            <a:avLst/>
          </a:prstGeom>
          <a:noFill/>
        </p:spPr>
        <p:txBody>
          <a:bodyPr wrap="none" lIns="91440" tIns="45720" rIns="91440" bIns="45720">
            <a:spAutoFit/>
          </a:bodyPr>
          <a:lstStyle/>
          <a:p>
            <a:pPr algn="ctr"/>
            <a:r>
              <a:rPr lang="ja-JP" altLang="en-US" sz="1600" b="0" cap="none" spc="0" dirty="0">
                <a:ln w="0"/>
                <a:solidFill>
                  <a:schemeClr val="tx1"/>
                </a:solidFill>
                <a:effectLst>
                  <a:outerShdw blurRad="38100" dist="19050" dir="2700000" algn="tl" rotWithShape="0">
                    <a:schemeClr val="dk1">
                      <a:alpha val="40000"/>
                    </a:schemeClr>
                  </a:outerShdw>
                </a:effectLst>
              </a:rPr>
              <a:t>レ</a:t>
            </a:r>
          </a:p>
        </p:txBody>
      </p:sp>
      <p:sp>
        <p:nvSpPr>
          <p:cNvPr id="49" name="正方形/長方形 48">
            <a:extLst>
              <a:ext uri="{FF2B5EF4-FFF2-40B4-BE49-F238E27FC236}">
                <a16:creationId xmlns:a16="http://schemas.microsoft.com/office/drawing/2014/main" id="{883055E7-755E-4F68-84CD-47695E4C52C6}"/>
              </a:ext>
            </a:extLst>
          </p:cNvPr>
          <p:cNvSpPr/>
          <p:nvPr/>
        </p:nvSpPr>
        <p:spPr>
          <a:xfrm>
            <a:off x="1824419" y="7121960"/>
            <a:ext cx="389850" cy="338554"/>
          </a:xfrm>
          <a:prstGeom prst="rect">
            <a:avLst/>
          </a:prstGeom>
          <a:noFill/>
        </p:spPr>
        <p:txBody>
          <a:bodyPr wrap="none" lIns="91440" tIns="45720" rIns="91440" bIns="45720">
            <a:spAutoFit/>
          </a:bodyPr>
          <a:lstStyle/>
          <a:p>
            <a:pPr algn="ctr"/>
            <a:r>
              <a:rPr lang="ja-JP" altLang="en-US" sz="1600" b="0" cap="none" spc="0" dirty="0">
                <a:ln w="0"/>
                <a:solidFill>
                  <a:schemeClr val="tx1"/>
                </a:solidFill>
                <a:effectLst>
                  <a:outerShdw blurRad="38100" dist="19050" dir="2700000" algn="tl" rotWithShape="0">
                    <a:schemeClr val="dk1">
                      <a:alpha val="40000"/>
                    </a:schemeClr>
                  </a:outerShdw>
                </a:effectLst>
              </a:rPr>
              <a:t>レ</a:t>
            </a:r>
          </a:p>
        </p:txBody>
      </p:sp>
      <p:sp>
        <p:nvSpPr>
          <p:cNvPr id="50" name="正方形/長方形 49">
            <a:extLst>
              <a:ext uri="{FF2B5EF4-FFF2-40B4-BE49-F238E27FC236}">
                <a16:creationId xmlns:a16="http://schemas.microsoft.com/office/drawing/2014/main" id="{B6C7CB8E-09A3-42D6-84BB-86501FD97080}"/>
              </a:ext>
            </a:extLst>
          </p:cNvPr>
          <p:cNvSpPr/>
          <p:nvPr/>
        </p:nvSpPr>
        <p:spPr>
          <a:xfrm>
            <a:off x="1847363" y="7996894"/>
            <a:ext cx="389850" cy="338554"/>
          </a:xfrm>
          <a:prstGeom prst="rect">
            <a:avLst/>
          </a:prstGeom>
          <a:noFill/>
        </p:spPr>
        <p:txBody>
          <a:bodyPr wrap="none" lIns="91440" tIns="45720" rIns="91440" bIns="45720">
            <a:spAutoFit/>
          </a:bodyPr>
          <a:lstStyle/>
          <a:p>
            <a:pPr algn="ctr"/>
            <a:r>
              <a:rPr lang="ja-JP" altLang="en-US" sz="1600" b="0" cap="none" spc="0" dirty="0">
                <a:ln w="0"/>
                <a:solidFill>
                  <a:schemeClr val="tx1"/>
                </a:solidFill>
                <a:effectLst>
                  <a:outerShdw blurRad="38100" dist="19050" dir="2700000" algn="tl" rotWithShape="0">
                    <a:schemeClr val="dk1">
                      <a:alpha val="40000"/>
                    </a:schemeClr>
                  </a:outerShdw>
                </a:effectLst>
              </a:rPr>
              <a:t>レ</a:t>
            </a:r>
          </a:p>
        </p:txBody>
      </p:sp>
      <p:sp>
        <p:nvSpPr>
          <p:cNvPr id="58" name="正方形/長方形 57">
            <a:extLst>
              <a:ext uri="{FF2B5EF4-FFF2-40B4-BE49-F238E27FC236}">
                <a16:creationId xmlns:a16="http://schemas.microsoft.com/office/drawing/2014/main" id="{0196BFBD-B0F2-4C09-BB60-F6B2A7B76946}"/>
              </a:ext>
            </a:extLst>
          </p:cNvPr>
          <p:cNvSpPr/>
          <p:nvPr/>
        </p:nvSpPr>
        <p:spPr>
          <a:xfrm>
            <a:off x="1843072" y="8505025"/>
            <a:ext cx="389850" cy="338554"/>
          </a:xfrm>
          <a:prstGeom prst="rect">
            <a:avLst/>
          </a:prstGeom>
          <a:noFill/>
        </p:spPr>
        <p:txBody>
          <a:bodyPr wrap="none" lIns="91440" tIns="45720" rIns="91440" bIns="45720">
            <a:spAutoFit/>
          </a:bodyPr>
          <a:lstStyle/>
          <a:p>
            <a:pPr algn="ctr"/>
            <a:r>
              <a:rPr lang="ja-JP" altLang="en-US" sz="1600" b="0" cap="none" spc="0" dirty="0">
                <a:ln w="0"/>
                <a:solidFill>
                  <a:schemeClr val="tx1"/>
                </a:solidFill>
                <a:effectLst>
                  <a:outerShdw blurRad="38100" dist="19050" dir="2700000" algn="tl" rotWithShape="0">
                    <a:schemeClr val="dk1">
                      <a:alpha val="40000"/>
                    </a:schemeClr>
                  </a:outerShdw>
                </a:effectLst>
              </a:rPr>
              <a:t>レ</a:t>
            </a:r>
          </a:p>
        </p:txBody>
      </p:sp>
      <p:sp>
        <p:nvSpPr>
          <p:cNvPr id="59" name="正方形/長方形 58">
            <a:extLst>
              <a:ext uri="{FF2B5EF4-FFF2-40B4-BE49-F238E27FC236}">
                <a16:creationId xmlns:a16="http://schemas.microsoft.com/office/drawing/2014/main" id="{2FAE891C-B5C2-4BC3-96BD-94897B8D06DE}"/>
              </a:ext>
            </a:extLst>
          </p:cNvPr>
          <p:cNvSpPr/>
          <p:nvPr/>
        </p:nvSpPr>
        <p:spPr>
          <a:xfrm>
            <a:off x="1856543" y="9105172"/>
            <a:ext cx="389850" cy="338554"/>
          </a:xfrm>
          <a:prstGeom prst="rect">
            <a:avLst/>
          </a:prstGeom>
          <a:noFill/>
        </p:spPr>
        <p:txBody>
          <a:bodyPr wrap="none" lIns="91440" tIns="45720" rIns="91440" bIns="45720">
            <a:spAutoFit/>
          </a:bodyPr>
          <a:lstStyle/>
          <a:p>
            <a:pPr algn="ctr"/>
            <a:r>
              <a:rPr lang="ja-JP" altLang="en-US" sz="1600" b="0" cap="none" spc="0" dirty="0">
                <a:ln w="0"/>
                <a:solidFill>
                  <a:schemeClr val="tx1"/>
                </a:solidFill>
                <a:effectLst>
                  <a:outerShdw blurRad="38100" dist="19050" dir="2700000" algn="tl" rotWithShape="0">
                    <a:schemeClr val="dk1">
                      <a:alpha val="40000"/>
                    </a:schemeClr>
                  </a:outerShdw>
                </a:effectLst>
              </a:rPr>
              <a:t>レ</a:t>
            </a:r>
          </a:p>
        </p:txBody>
      </p:sp>
    </p:spTree>
    <p:extLst>
      <p:ext uri="{BB962C8B-B14F-4D97-AF65-F5344CB8AC3E}">
        <p14:creationId xmlns:p14="http://schemas.microsoft.com/office/powerpoint/2010/main" val="1031387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37312" y="2354810"/>
            <a:ext cx="6608092" cy="7109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21" name="テキスト ボックス 20"/>
            <p:cNvSpPr txBox="1"/>
            <p:nvPr/>
          </p:nvSpPr>
          <p:spPr>
            <a:xfrm>
              <a:off x="1453587" y="1409381"/>
              <a:ext cx="519011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70" name="グループ化 69"/>
          <p:cNvGrpSpPr/>
          <p:nvPr/>
        </p:nvGrpSpPr>
        <p:grpSpPr>
          <a:xfrm>
            <a:off x="297318" y="7329161"/>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⑦参加者の　把握・管理等</a:t>
              </a:r>
            </a:p>
          </p:txBody>
        </p:sp>
        <p:sp>
          <p:nvSpPr>
            <p:cNvPr id="73" name="正方形/長方形 72"/>
            <p:cNvSpPr/>
            <p:nvPr/>
          </p:nvSpPr>
          <p:spPr>
            <a:xfrm>
              <a:off x="1904005" y="390239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61285" y="3826231"/>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時差入退場の実施や直行・直帰の呼びかけ等イベント前後の感染防止の注意喚起。</a:t>
              </a:r>
            </a:p>
          </p:txBody>
        </p:sp>
        <p:sp>
          <p:nvSpPr>
            <p:cNvPr id="77" name="正方形/長方形 76"/>
            <p:cNvSpPr/>
            <p:nvPr/>
          </p:nvSpPr>
          <p:spPr>
            <a:xfrm>
              <a:off x="1892223" y="251783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14506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2421752"/>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チケット購入時又は入場時の連絡先確認やアプリ等を活用した参加者の把握。</a:t>
              </a:r>
            </a:p>
          </p:txBody>
        </p:sp>
        <p:sp>
          <p:nvSpPr>
            <p:cNvPr id="84" name="テキスト ボックス 83"/>
            <p:cNvSpPr txBox="1"/>
            <p:nvPr/>
          </p:nvSpPr>
          <p:spPr>
            <a:xfrm>
              <a:off x="2330100" y="3014944"/>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入場時の検温、有症状（発熱又は風邪等の症状）等を理由に入場できなかった際の払戻し措置等により、有症状者の入場を確実に防止。</a:t>
              </a:r>
            </a:p>
          </p:txBody>
        </p:sp>
      </p:grpSp>
      <p:grpSp>
        <p:nvGrpSpPr>
          <p:cNvPr id="45" name="グループ化 44"/>
          <p:cNvGrpSpPr/>
          <p:nvPr/>
        </p:nvGrpSpPr>
        <p:grpSpPr>
          <a:xfrm>
            <a:off x="297318" y="2626122"/>
            <a:ext cx="6387284" cy="2422082"/>
            <a:chOff x="290460" y="2339406"/>
            <a:chExt cx="6387284" cy="2422082"/>
          </a:xfrm>
        </p:grpSpPr>
        <p:sp>
          <p:nvSpPr>
            <p:cNvPr id="46" name="角丸四角形 45"/>
            <p:cNvSpPr/>
            <p:nvPr/>
          </p:nvSpPr>
          <p:spPr>
            <a:xfrm>
              <a:off x="1732166" y="2360158"/>
              <a:ext cx="4945578" cy="240133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9" name="角丸四角形 48"/>
            <p:cNvSpPr/>
            <p:nvPr/>
          </p:nvSpPr>
          <p:spPr>
            <a:xfrm>
              <a:off x="290460" y="2339406"/>
              <a:ext cx="1300216" cy="2422082"/>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⑤飲食の制限</a:t>
              </a:r>
            </a:p>
          </p:txBody>
        </p:sp>
        <p:sp>
          <p:nvSpPr>
            <p:cNvPr id="50" name="正方形/長方形 49"/>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8" name="テキスト ボックス 57"/>
            <p:cNvSpPr txBox="1"/>
            <p:nvPr/>
          </p:nvSpPr>
          <p:spPr>
            <a:xfrm>
              <a:off x="2357890" y="2488149"/>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飲食時の感染防止策（飲食店に求められる感染防止策等を踏まえた十分な対策）の徹底。</a:t>
              </a:r>
            </a:p>
          </p:txBody>
        </p:sp>
        <p:sp>
          <p:nvSpPr>
            <p:cNvPr id="62" name="正方形/長方形 61"/>
            <p:cNvSpPr/>
            <p:nvPr/>
          </p:nvSpPr>
          <p:spPr>
            <a:xfrm>
              <a:off x="1894170" y="2947633"/>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3" name="正方形/長方形 62"/>
            <p:cNvSpPr/>
            <p:nvPr/>
          </p:nvSpPr>
          <p:spPr>
            <a:xfrm>
              <a:off x="1900610" y="3493129"/>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7" name="テキスト ボックス 66"/>
            <p:cNvSpPr txBox="1"/>
            <p:nvPr/>
          </p:nvSpPr>
          <p:spPr>
            <a:xfrm>
              <a:off x="2373642" y="3299520"/>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長時間マスクを外す飲食は、隣席への飛沫感染のリスクを高めるため、可能な限り、飲食専用エリア以外（例：観客席等）は自粛。</a:t>
              </a:r>
            </a:p>
          </p:txBody>
        </p:sp>
        <p:sp>
          <p:nvSpPr>
            <p:cNvPr id="69" name="テキスト ボックス 68"/>
            <p:cNvSpPr txBox="1"/>
            <p:nvPr/>
          </p:nvSpPr>
          <p:spPr>
            <a:xfrm>
              <a:off x="2357890" y="2978666"/>
              <a:ext cx="4281536" cy="307777"/>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飲食中以外のマスク着用の推奨。</a:t>
              </a:r>
            </a:p>
          </p:txBody>
        </p:sp>
        <p:sp>
          <p:nvSpPr>
            <p:cNvPr id="76" name="正方形/長方形 75"/>
            <p:cNvSpPr/>
            <p:nvPr/>
          </p:nvSpPr>
          <p:spPr>
            <a:xfrm>
              <a:off x="1892223" y="415504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9" name="テキスト ボックス 78"/>
            <p:cNvSpPr txBox="1"/>
            <p:nvPr/>
          </p:nvSpPr>
          <p:spPr>
            <a:xfrm>
              <a:off x="2373642" y="3978804"/>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自治体等の要請に従った飲食・酒類提供の可否判断（提供する場合には飲酒に伴う大声等を防ぐ対策を検討。）。</a:t>
              </a:r>
            </a:p>
          </p:txBody>
        </p:sp>
      </p:grpSp>
      <p:grpSp>
        <p:nvGrpSpPr>
          <p:cNvPr id="94" name="グループ化 93"/>
          <p:cNvGrpSpPr/>
          <p:nvPr/>
        </p:nvGrpSpPr>
        <p:grpSpPr>
          <a:xfrm>
            <a:off x="273399" y="5123911"/>
            <a:ext cx="6411203" cy="2154038"/>
            <a:chOff x="290460" y="2313174"/>
            <a:chExt cx="6411203" cy="2154038"/>
          </a:xfrm>
        </p:grpSpPr>
        <p:sp>
          <p:nvSpPr>
            <p:cNvPr id="95" name="角丸四角形 94"/>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6" name="角丸四角形 95"/>
            <p:cNvSpPr/>
            <p:nvPr/>
          </p:nvSpPr>
          <p:spPr>
            <a:xfrm>
              <a:off x="290460" y="2313174"/>
              <a:ext cx="1300216"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⑥出演者等の感染対策</a:t>
              </a:r>
            </a:p>
          </p:txBody>
        </p:sp>
        <p:sp>
          <p:nvSpPr>
            <p:cNvPr id="97" name="正方形/長方形 96"/>
            <p:cNvSpPr/>
            <p:nvPr/>
          </p:nvSpPr>
          <p:spPr>
            <a:xfrm>
              <a:off x="1898062" y="257538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8" name="テキスト ボックス 97"/>
            <p:cNvSpPr txBox="1"/>
            <p:nvPr/>
          </p:nvSpPr>
          <p:spPr>
            <a:xfrm>
              <a:off x="2354019" y="2379836"/>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有症状者（発熱又は風邪等の症状を呈する者）は出演・練習を控えるなど日常から出演者やスタッフ等の健康管理を徹底する。</a:t>
              </a:r>
            </a:p>
          </p:txBody>
        </p:sp>
        <p:sp>
          <p:nvSpPr>
            <p:cNvPr id="99" name="正方形/長方形 98"/>
            <p:cNvSpPr/>
            <p:nvPr/>
          </p:nvSpPr>
          <p:spPr>
            <a:xfrm>
              <a:off x="1891622" y="322215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0" name="正方形/長方形 99"/>
            <p:cNvSpPr/>
            <p:nvPr/>
          </p:nvSpPr>
          <p:spPr>
            <a:xfrm>
              <a:off x="1898062" y="3870429"/>
              <a:ext cx="288000" cy="2884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1" name="テキスト ボックス 100"/>
            <p:cNvSpPr txBox="1"/>
            <p:nvPr/>
          </p:nvSpPr>
          <p:spPr>
            <a:xfrm>
              <a:off x="2337732" y="3062049"/>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練習時等、イベント開催前も含め、声を発出する出演者やスタッフ等の関係者間での感染リスクに対処する。</a:t>
              </a:r>
            </a:p>
          </p:txBody>
        </p:sp>
        <p:sp>
          <p:nvSpPr>
            <p:cNvPr id="102" name="テキスト ボックス 101"/>
            <p:cNvSpPr txBox="1"/>
            <p:nvPr/>
          </p:nvSpPr>
          <p:spPr>
            <a:xfrm>
              <a:off x="2337732" y="374906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出演者やスタッフ等と観客がイベント前後・休憩時間等に接触しないよう確実な措置を講じる（誘導スタッフ等必要な場合を除く。）。</a:t>
              </a:r>
            </a:p>
          </p:txBody>
        </p:sp>
      </p:grpSp>
      <p:sp>
        <p:nvSpPr>
          <p:cNvPr id="103" name="テキスト ボックス 102"/>
          <p:cNvSpPr txBox="1"/>
          <p:nvPr/>
        </p:nvSpPr>
        <p:spPr>
          <a:xfrm>
            <a:off x="6308737"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３</a:t>
            </a:r>
            <a:endParaRPr kumimoji="1" lang="en-US" altLang="ja-JP" sz="1600" b="1" dirty="0">
              <a:latin typeface="メイリオ" panose="020B0604030504040204" pitchFamily="50" charset="-128"/>
              <a:ea typeface="メイリオ" panose="020B0604030504040204" pitchFamily="50" charset="-128"/>
            </a:endParaRPr>
          </a:p>
        </p:txBody>
      </p:sp>
      <p:sp>
        <p:nvSpPr>
          <p:cNvPr id="42" name="テキスト ボックス 4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151128" y="9478145"/>
            <a:ext cx="6467366" cy="502702"/>
          </a:xfrm>
          <a:prstGeom prst="rect">
            <a:avLst/>
          </a:prstGeom>
          <a:noFill/>
          <a:ln>
            <a:noFill/>
          </a:ln>
        </p:spPr>
        <p:txBody>
          <a:bodyPr wrap="square" rtlCol="0" anchor="ctr">
            <a:spAutoFit/>
          </a:bodyPr>
          <a:lstStyle/>
          <a:p>
            <a:pPr>
              <a:lnSpc>
                <a:spcPts val="1600"/>
              </a:lnSpc>
            </a:pPr>
            <a:r>
              <a:rPr kumimoji="1" lang="ja-JP" altLang="en-US" sz="1400" b="1" dirty="0">
                <a:latin typeface="メイリオ" panose="020B0604030504040204" pitchFamily="50" charset="-128"/>
                <a:ea typeface="メイリオ" panose="020B0604030504040204" pitchFamily="50" charset="-128"/>
              </a:rPr>
              <a:t>上記に加え、各業界が定める業種別ガイドライン（該当する業種において策定されている場合）を遵守すること。</a:t>
            </a:r>
            <a:endParaRPr kumimoji="1" lang="en-US" altLang="ja-JP" sz="1400" b="1" dirty="0">
              <a:latin typeface="メイリオ" panose="020B0604030504040204" pitchFamily="50" charset="-128"/>
              <a:ea typeface="メイリオ" panose="020B0604030504040204" pitchFamily="50" charset="-128"/>
            </a:endParaRPr>
          </a:p>
        </p:txBody>
      </p:sp>
      <p:sp>
        <p:nvSpPr>
          <p:cNvPr id="44" name="正方形/長方形 43">
            <a:extLst>
              <a:ext uri="{FF2B5EF4-FFF2-40B4-BE49-F238E27FC236}">
                <a16:creationId xmlns:a16="http://schemas.microsoft.com/office/drawing/2014/main" id="{66333423-E755-4E16-B246-1B9E74AB1CF0}"/>
              </a:ext>
            </a:extLst>
          </p:cNvPr>
          <p:cNvSpPr/>
          <p:nvPr/>
        </p:nvSpPr>
        <p:spPr>
          <a:xfrm>
            <a:off x="1833408" y="2835689"/>
            <a:ext cx="389850" cy="338554"/>
          </a:xfrm>
          <a:prstGeom prst="rect">
            <a:avLst/>
          </a:prstGeom>
          <a:noFill/>
        </p:spPr>
        <p:txBody>
          <a:bodyPr wrap="none" lIns="91440" tIns="45720" rIns="91440" bIns="45720">
            <a:spAutoFit/>
          </a:bodyPr>
          <a:lstStyle/>
          <a:p>
            <a:pPr algn="ctr"/>
            <a:r>
              <a:rPr lang="ja-JP" altLang="en-US" sz="1600" b="0" cap="none" spc="0" dirty="0">
                <a:ln w="0"/>
                <a:solidFill>
                  <a:schemeClr val="tx1"/>
                </a:solidFill>
                <a:effectLst>
                  <a:outerShdw blurRad="38100" dist="19050" dir="2700000" algn="tl" rotWithShape="0">
                    <a:schemeClr val="dk1">
                      <a:alpha val="40000"/>
                    </a:schemeClr>
                  </a:outerShdw>
                </a:effectLst>
              </a:rPr>
              <a:t>レ</a:t>
            </a:r>
          </a:p>
        </p:txBody>
      </p:sp>
      <p:sp>
        <p:nvSpPr>
          <p:cNvPr id="47" name="正方形/長方形 46">
            <a:extLst>
              <a:ext uri="{FF2B5EF4-FFF2-40B4-BE49-F238E27FC236}">
                <a16:creationId xmlns:a16="http://schemas.microsoft.com/office/drawing/2014/main" id="{6E16DE0D-9B31-4307-846C-A12EF8BBB32E}"/>
              </a:ext>
            </a:extLst>
          </p:cNvPr>
          <p:cNvSpPr/>
          <p:nvPr/>
        </p:nvSpPr>
        <p:spPr>
          <a:xfrm>
            <a:off x="1820081" y="3215176"/>
            <a:ext cx="389850" cy="338554"/>
          </a:xfrm>
          <a:prstGeom prst="rect">
            <a:avLst/>
          </a:prstGeom>
          <a:noFill/>
        </p:spPr>
        <p:txBody>
          <a:bodyPr wrap="none" lIns="91440" tIns="45720" rIns="91440" bIns="45720">
            <a:spAutoFit/>
          </a:bodyPr>
          <a:lstStyle/>
          <a:p>
            <a:pPr algn="ctr"/>
            <a:r>
              <a:rPr lang="ja-JP" altLang="en-US" sz="1600" b="0" cap="none" spc="0" dirty="0">
                <a:ln w="0"/>
                <a:solidFill>
                  <a:schemeClr val="tx1"/>
                </a:solidFill>
                <a:effectLst>
                  <a:outerShdw blurRad="38100" dist="19050" dir="2700000" algn="tl" rotWithShape="0">
                    <a:schemeClr val="dk1">
                      <a:alpha val="40000"/>
                    </a:schemeClr>
                  </a:outerShdw>
                </a:effectLst>
              </a:rPr>
              <a:t>レ</a:t>
            </a:r>
          </a:p>
        </p:txBody>
      </p:sp>
      <p:sp>
        <p:nvSpPr>
          <p:cNvPr id="48" name="正方形/長方形 47">
            <a:extLst>
              <a:ext uri="{FF2B5EF4-FFF2-40B4-BE49-F238E27FC236}">
                <a16:creationId xmlns:a16="http://schemas.microsoft.com/office/drawing/2014/main" id="{F9702D54-0B8A-4446-93ED-11DC95938EF1}"/>
              </a:ext>
            </a:extLst>
          </p:cNvPr>
          <p:cNvSpPr/>
          <p:nvPr/>
        </p:nvSpPr>
        <p:spPr>
          <a:xfrm>
            <a:off x="1843148" y="3731216"/>
            <a:ext cx="389850" cy="338554"/>
          </a:xfrm>
          <a:prstGeom prst="rect">
            <a:avLst/>
          </a:prstGeom>
          <a:noFill/>
        </p:spPr>
        <p:txBody>
          <a:bodyPr wrap="none" lIns="91440" tIns="45720" rIns="91440" bIns="45720">
            <a:spAutoFit/>
          </a:bodyPr>
          <a:lstStyle/>
          <a:p>
            <a:pPr algn="ctr"/>
            <a:r>
              <a:rPr lang="ja-JP" altLang="en-US" sz="1600" b="0" cap="none" spc="0" dirty="0">
                <a:ln w="0"/>
                <a:solidFill>
                  <a:schemeClr val="tx1"/>
                </a:solidFill>
                <a:effectLst>
                  <a:outerShdw blurRad="38100" dist="19050" dir="2700000" algn="tl" rotWithShape="0">
                    <a:schemeClr val="dk1">
                      <a:alpha val="40000"/>
                    </a:schemeClr>
                  </a:outerShdw>
                </a:effectLst>
              </a:rPr>
              <a:t>レ</a:t>
            </a:r>
          </a:p>
        </p:txBody>
      </p:sp>
      <p:sp>
        <p:nvSpPr>
          <p:cNvPr id="51" name="正方形/長方形 50">
            <a:extLst>
              <a:ext uri="{FF2B5EF4-FFF2-40B4-BE49-F238E27FC236}">
                <a16:creationId xmlns:a16="http://schemas.microsoft.com/office/drawing/2014/main" id="{EC809804-E696-4B94-B7E9-9E61A9F79C36}"/>
              </a:ext>
            </a:extLst>
          </p:cNvPr>
          <p:cNvSpPr/>
          <p:nvPr/>
        </p:nvSpPr>
        <p:spPr>
          <a:xfrm>
            <a:off x="1830076" y="4404716"/>
            <a:ext cx="389850" cy="338554"/>
          </a:xfrm>
          <a:prstGeom prst="rect">
            <a:avLst/>
          </a:prstGeom>
          <a:noFill/>
        </p:spPr>
        <p:txBody>
          <a:bodyPr wrap="none" lIns="91440" tIns="45720" rIns="91440" bIns="45720">
            <a:spAutoFit/>
          </a:bodyPr>
          <a:lstStyle/>
          <a:p>
            <a:pPr algn="ctr"/>
            <a:r>
              <a:rPr lang="ja-JP" altLang="en-US" sz="1600" b="0" cap="none" spc="0" dirty="0">
                <a:ln w="0"/>
                <a:solidFill>
                  <a:schemeClr val="tx1"/>
                </a:solidFill>
                <a:effectLst>
                  <a:outerShdw blurRad="38100" dist="19050" dir="2700000" algn="tl" rotWithShape="0">
                    <a:schemeClr val="dk1">
                      <a:alpha val="40000"/>
                    </a:schemeClr>
                  </a:outerShdw>
                </a:effectLst>
              </a:rPr>
              <a:t>レ</a:t>
            </a:r>
          </a:p>
        </p:txBody>
      </p:sp>
      <p:sp>
        <p:nvSpPr>
          <p:cNvPr id="52" name="正方形/長方形 51">
            <a:extLst>
              <a:ext uri="{FF2B5EF4-FFF2-40B4-BE49-F238E27FC236}">
                <a16:creationId xmlns:a16="http://schemas.microsoft.com/office/drawing/2014/main" id="{CD30B7B8-5F5B-41F5-9F06-6F90D5AD571D}"/>
              </a:ext>
            </a:extLst>
          </p:cNvPr>
          <p:cNvSpPr/>
          <p:nvPr/>
        </p:nvSpPr>
        <p:spPr>
          <a:xfrm>
            <a:off x="1800089" y="5338321"/>
            <a:ext cx="389850" cy="338554"/>
          </a:xfrm>
          <a:prstGeom prst="rect">
            <a:avLst/>
          </a:prstGeom>
          <a:noFill/>
        </p:spPr>
        <p:txBody>
          <a:bodyPr wrap="none" lIns="91440" tIns="45720" rIns="91440" bIns="45720">
            <a:spAutoFit/>
          </a:bodyPr>
          <a:lstStyle/>
          <a:p>
            <a:pPr algn="ctr"/>
            <a:r>
              <a:rPr lang="ja-JP" altLang="en-US" sz="1600" b="0" cap="none" spc="0" dirty="0">
                <a:ln w="0"/>
                <a:solidFill>
                  <a:schemeClr val="tx1"/>
                </a:solidFill>
                <a:effectLst>
                  <a:outerShdw blurRad="38100" dist="19050" dir="2700000" algn="tl" rotWithShape="0">
                    <a:schemeClr val="dk1">
                      <a:alpha val="40000"/>
                    </a:schemeClr>
                  </a:outerShdw>
                </a:effectLst>
              </a:rPr>
              <a:t>レ</a:t>
            </a:r>
          </a:p>
        </p:txBody>
      </p:sp>
      <p:sp>
        <p:nvSpPr>
          <p:cNvPr id="53" name="正方形/長方形 52">
            <a:extLst>
              <a:ext uri="{FF2B5EF4-FFF2-40B4-BE49-F238E27FC236}">
                <a16:creationId xmlns:a16="http://schemas.microsoft.com/office/drawing/2014/main" id="{236B76E0-406A-40CB-934C-05BEFC2B1896}"/>
              </a:ext>
            </a:extLst>
          </p:cNvPr>
          <p:cNvSpPr/>
          <p:nvPr/>
        </p:nvSpPr>
        <p:spPr>
          <a:xfrm>
            <a:off x="1800089" y="5990140"/>
            <a:ext cx="389850" cy="338554"/>
          </a:xfrm>
          <a:prstGeom prst="rect">
            <a:avLst/>
          </a:prstGeom>
          <a:noFill/>
        </p:spPr>
        <p:txBody>
          <a:bodyPr wrap="none" lIns="91440" tIns="45720" rIns="91440" bIns="45720">
            <a:spAutoFit/>
          </a:bodyPr>
          <a:lstStyle/>
          <a:p>
            <a:pPr algn="ctr"/>
            <a:r>
              <a:rPr lang="ja-JP" altLang="en-US" sz="1600" b="0" cap="none" spc="0" dirty="0">
                <a:ln w="0"/>
                <a:solidFill>
                  <a:schemeClr val="tx1"/>
                </a:solidFill>
                <a:effectLst>
                  <a:outerShdw blurRad="38100" dist="19050" dir="2700000" algn="tl" rotWithShape="0">
                    <a:schemeClr val="dk1">
                      <a:alpha val="40000"/>
                    </a:schemeClr>
                  </a:outerShdw>
                </a:effectLst>
              </a:rPr>
              <a:t>レ</a:t>
            </a:r>
          </a:p>
        </p:txBody>
      </p:sp>
      <p:sp>
        <p:nvSpPr>
          <p:cNvPr id="54" name="正方形/長方形 53">
            <a:extLst>
              <a:ext uri="{FF2B5EF4-FFF2-40B4-BE49-F238E27FC236}">
                <a16:creationId xmlns:a16="http://schemas.microsoft.com/office/drawing/2014/main" id="{09235A6D-6753-48FA-AE6F-92727E02D678}"/>
              </a:ext>
            </a:extLst>
          </p:cNvPr>
          <p:cNvSpPr/>
          <p:nvPr/>
        </p:nvSpPr>
        <p:spPr>
          <a:xfrm>
            <a:off x="1843148" y="6665858"/>
            <a:ext cx="389850" cy="338554"/>
          </a:xfrm>
          <a:prstGeom prst="rect">
            <a:avLst/>
          </a:prstGeom>
          <a:noFill/>
        </p:spPr>
        <p:txBody>
          <a:bodyPr wrap="none" lIns="91440" tIns="45720" rIns="91440" bIns="45720">
            <a:spAutoFit/>
          </a:bodyPr>
          <a:lstStyle/>
          <a:p>
            <a:pPr algn="ctr"/>
            <a:r>
              <a:rPr lang="ja-JP" altLang="en-US" sz="1600" b="0" cap="none" spc="0" dirty="0">
                <a:ln w="0"/>
                <a:solidFill>
                  <a:schemeClr val="tx1"/>
                </a:solidFill>
                <a:effectLst>
                  <a:outerShdw blurRad="38100" dist="19050" dir="2700000" algn="tl" rotWithShape="0">
                    <a:schemeClr val="dk1">
                      <a:alpha val="40000"/>
                    </a:schemeClr>
                  </a:outerShdw>
                </a:effectLst>
              </a:rPr>
              <a:t>レ</a:t>
            </a:r>
          </a:p>
        </p:txBody>
      </p:sp>
      <p:sp>
        <p:nvSpPr>
          <p:cNvPr id="55" name="正方形/長方形 54">
            <a:extLst>
              <a:ext uri="{FF2B5EF4-FFF2-40B4-BE49-F238E27FC236}">
                <a16:creationId xmlns:a16="http://schemas.microsoft.com/office/drawing/2014/main" id="{F5D4CD40-3D27-4069-B07A-58BC151E4C9B}"/>
              </a:ext>
            </a:extLst>
          </p:cNvPr>
          <p:cNvSpPr/>
          <p:nvPr/>
        </p:nvSpPr>
        <p:spPr>
          <a:xfrm>
            <a:off x="1857239" y="7483000"/>
            <a:ext cx="389850" cy="338554"/>
          </a:xfrm>
          <a:prstGeom prst="rect">
            <a:avLst/>
          </a:prstGeom>
          <a:noFill/>
        </p:spPr>
        <p:txBody>
          <a:bodyPr wrap="none" lIns="91440" tIns="45720" rIns="91440" bIns="45720">
            <a:spAutoFit/>
          </a:bodyPr>
          <a:lstStyle/>
          <a:p>
            <a:pPr algn="ctr"/>
            <a:r>
              <a:rPr lang="ja-JP" altLang="en-US" sz="1600" b="0" cap="none" spc="0" dirty="0">
                <a:ln w="0"/>
                <a:solidFill>
                  <a:schemeClr val="tx1"/>
                </a:solidFill>
                <a:effectLst>
                  <a:outerShdw blurRad="38100" dist="19050" dir="2700000" algn="tl" rotWithShape="0">
                    <a:schemeClr val="dk1">
                      <a:alpha val="40000"/>
                    </a:schemeClr>
                  </a:outerShdw>
                </a:effectLst>
              </a:rPr>
              <a:t>レ</a:t>
            </a:r>
          </a:p>
        </p:txBody>
      </p:sp>
      <p:sp>
        <p:nvSpPr>
          <p:cNvPr id="56" name="正方形/長方形 55">
            <a:extLst>
              <a:ext uri="{FF2B5EF4-FFF2-40B4-BE49-F238E27FC236}">
                <a16:creationId xmlns:a16="http://schemas.microsoft.com/office/drawing/2014/main" id="{4970DFA4-C5CF-42B7-B1DE-C78F8BAC1657}"/>
              </a:ext>
            </a:extLst>
          </p:cNvPr>
          <p:cNvSpPr/>
          <p:nvPr/>
        </p:nvSpPr>
        <p:spPr>
          <a:xfrm>
            <a:off x="1850103" y="8079682"/>
            <a:ext cx="389850" cy="338554"/>
          </a:xfrm>
          <a:prstGeom prst="rect">
            <a:avLst/>
          </a:prstGeom>
          <a:noFill/>
        </p:spPr>
        <p:txBody>
          <a:bodyPr wrap="none" lIns="91440" tIns="45720" rIns="91440" bIns="45720">
            <a:spAutoFit/>
          </a:bodyPr>
          <a:lstStyle/>
          <a:p>
            <a:pPr algn="ctr"/>
            <a:r>
              <a:rPr lang="ja-JP" altLang="en-US" sz="1600" b="0" cap="none" spc="0" dirty="0">
                <a:ln w="0"/>
                <a:solidFill>
                  <a:schemeClr val="tx1"/>
                </a:solidFill>
                <a:effectLst>
                  <a:outerShdw blurRad="38100" dist="19050" dir="2700000" algn="tl" rotWithShape="0">
                    <a:schemeClr val="dk1">
                      <a:alpha val="40000"/>
                    </a:schemeClr>
                  </a:outerShdw>
                </a:effectLst>
              </a:rPr>
              <a:t>レ</a:t>
            </a:r>
          </a:p>
        </p:txBody>
      </p:sp>
      <p:sp>
        <p:nvSpPr>
          <p:cNvPr id="57" name="正方形/長方形 56">
            <a:extLst>
              <a:ext uri="{FF2B5EF4-FFF2-40B4-BE49-F238E27FC236}">
                <a16:creationId xmlns:a16="http://schemas.microsoft.com/office/drawing/2014/main" id="{AD243371-96C8-4D4E-A9BE-AC3490F6FD59}"/>
              </a:ext>
            </a:extLst>
          </p:cNvPr>
          <p:cNvSpPr/>
          <p:nvPr/>
        </p:nvSpPr>
        <p:spPr>
          <a:xfrm>
            <a:off x="1869974" y="8860261"/>
            <a:ext cx="389850" cy="338554"/>
          </a:xfrm>
          <a:prstGeom prst="rect">
            <a:avLst/>
          </a:prstGeom>
          <a:noFill/>
        </p:spPr>
        <p:txBody>
          <a:bodyPr wrap="none" lIns="91440" tIns="45720" rIns="91440" bIns="45720">
            <a:spAutoFit/>
          </a:bodyPr>
          <a:lstStyle/>
          <a:p>
            <a:pPr algn="ctr"/>
            <a:r>
              <a:rPr lang="ja-JP" altLang="en-US" sz="1600" b="0" cap="none" spc="0" dirty="0">
                <a:ln w="0"/>
                <a:solidFill>
                  <a:schemeClr val="tx1"/>
                </a:solidFill>
                <a:effectLst>
                  <a:outerShdw blurRad="38100" dist="19050" dir="2700000" algn="tl" rotWithShape="0">
                    <a:schemeClr val="dk1">
                      <a:alpha val="40000"/>
                    </a:schemeClr>
                  </a:outerShdw>
                </a:effectLst>
              </a:rPr>
              <a:t>レ</a:t>
            </a:r>
          </a:p>
        </p:txBody>
      </p:sp>
    </p:spTree>
    <p:extLst>
      <p:ext uri="{BB962C8B-B14F-4D97-AF65-F5344CB8AC3E}">
        <p14:creationId xmlns:p14="http://schemas.microsoft.com/office/powerpoint/2010/main" val="746402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C29E59-AB7D-9EA8-770C-1A7D0DFD4CAD}"/>
              </a:ext>
            </a:extLst>
          </p:cNvPr>
          <p:cNvSpPr>
            <a:spLocks noGrp="1"/>
          </p:cNvSpPr>
          <p:nvPr>
            <p:ph type="title"/>
          </p:nvPr>
        </p:nvSpPr>
        <p:spPr>
          <a:xfrm>
            <a:off x="471488" y="527405"/>
            <a:ext cx="5915025" cy="960573"/>
          </a:xfrm>
        </p:spPr>
        <p:txBody>
          <a:bodyPr/>
          <a:lstStyle/>
          <a:p>
            <a:pPr algn="ctr"/>
            <a:r>
              <a:rPr kumimoji="1" lang="ja-JP" altLang="en-US" dirty="0"/>
              <a:t>参加クラブ・参加人数</a:t>
            </a:r>
          </a:p>
        </p:txBody>
      </p:sp>
      <p:pic>
        <p:nvPicPr>
          <p:cNvPr id="4" name="コンテンツ プレースホルダー 3">
            <a:extLst>
              <a:ext uri="{FF2B5EF4-FFF2-40B4-BE49-F238E27FC236}">
                <a16:creationId xmlns:a16="http://schemas.microsoft.com/office/drawing/2014/main" id="{88FD1372-10B8-847E-D9A3-A0F27994536C}"/>
              </a:ext>
            </a:extLst>
          </p:cNvPr>
          <p:cNvPicPr>
            <a:picLocks noGrp="1" noChangeAspect="1"/>
          </p:cNvPicPr>
          <p:nvPr>
            <p:ph idx="1"/>
          </p:nvPr>
        </p:nvPicPr>
        <p:blipFill>
          <a:blip r:embed="rId2"/>
          <a:stretch>
            <a:fillRect/>
          </a:stretch>
        </p:blipFill>
        <p:spPr>
          <a:xfrm>
            <a:off x="980901" y="1334436"/>
            <a:ext cx="4896197" cy="8117896"/>
          </a:xfrm>
          <a:prstGeom prst="rect">
            <a:avLst/>
          </a:prstGeom>
        </p:spPr>
      </p:pic>
    </p:spTree>
    <p:extLst>
      <p:ext uri="{BB962C8B-B14F-4D97-AF65-F5344CB8AC3E}">
        <p14:creationId xmlns:p14="http://schemas.microsoft.com/office/powerpoint/2010/main" val="267678886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3983</TotalTime>
  <Words>1159</Words>
  <Application>Microsoft Office PowerPoint</Application>
  <PresentationFormat>A4 210 x 297 mm</PresentationFormat>
  <Paragraphs>126</Paragraphs>
  <Slides>4</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メイリオ</vt:lpstr>
      <vt:lpstr>游ゴシック</vt:lpstr>
      <vt:lpstr>Aharoni</vt:lpstr>
      <vt:lpstr>Arial</vt:lpstr>
      <vt:lpstr>Calibri</vt:lpstr>
      <vt:lpstr>Calibri Light</vt:lpstr>
      <vt:lpstr>Office テーマ</vt:lpstr>
      <vt:lpstr>PowerPoint プレゼンテーション</vt:lpstr>
      <vt:lpstr>PowerPoint プレゼンテーション</vt:lpstr>
      <vt:lpstr>PowerPoint プレゼンテーション</vt:lpstr>
      <vt:lpstr>参加クラブ・参加人数</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FUJITA NOB</cp:lastModifiedBy>
  <cp:revision>574</cp:revision>
  <cp:lastPrinted>2021-11-05T07:30:46Z</cp:lastPrinted>
  <dcterms:created xsi:type="dcterms:W3CDTF">2021-06-21T06:44:25Z</dcterms:created>
  <dcterms:modified xsi:type="dcterms:W3CDTF">2022-05-08T12:24:17Z</dcterms:modified>
</cp:coreProperties>
</file>